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avi"/>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6"/>
  </p:notesMasterIdLst>
  <p:handoutMasterIdLst>
    <p:handoutMasterId r:id="rId37"/>
  </p:handoutMasterIdLst>
  <p:sldIdLst>
    <p:sldId id="312" r:id="rId2"/>
    <p:sldId id="257" r:id="rId3"/>
    <p:sldId id="341" r:id="rId4"/>
    <p:sldId id="340" r:id="rId5"/>
    <p:sldId id="315" r:id="rId6"/>
    <p:sldId id="331" r:id="rId7"/>
    <p:sldId id="263" r:id="rId8"/>
    <p:sldId id="264" r:id="rId9"/>
    <p:sldId id="292" r:id="rId10"/>
    <p:sldId id="265" r:id="rId11"/>
    <p:sldId id="337" r:id="rId12"/>
    <p:sldId id="332" r:id="rId13"/>
    <p:sldId id="338" r:id="rId14"/>
    <p:sldId id="342" r:id="rId15"/>
    <p:sldId id="335" r:id="rId16"/>
    <p:sldId id="314" r:id="rId17"/>
    <p:sldId id="273" r:id="rId18"/>
    <p:sldId id="343" r:id="rId19"/>
    <p:sldId id="274" r:id="rId20"/>
    <p:sldId id="275"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E002"/>
    <a:srgbClr val="3AC500"/>
    <a:srgbClr val="45B202"/>
    <a:srgbClr val="81A80D"/>
    <a:srgbClr val="B6CA11"/>
    <a:srgbClr val="E8E818"/>
    <a:srgbClr val="9B9B4C"/>
    <a:srgbClr val="75756F"/>
    <a:srgbClr val="3A3AB3"/>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79" autoAdjust="0"/>
    <p:restoredTop sz="86164" autoAdjust="0"/>
  </p:normalViewPr>
  <p:slideViewPr>
    <p:cSldViewPr>
      <p:cViewPr varScale="1">
        <p:scale>
          <a:sx n="92" d="100"/>
          <a:sy n="92" d="100"/>
        </p:scale>
        <p:origin x="-1200" y="-68"/>
      </p:cViewPr>
      <p:guideLst>
        <p:guide orient="horz" pos="2160"/>
        <p:guide pos="2880"/>
      </p:guideLst>
    </p:cSldViewPr>
  </p:slideViewPr>
  <p:outlineViewPr>
    <p:cViewPr>
      <p:scale>
        <a:sx n="33" d="100"/>
        <a:sy n="33" d="100"/>
      </p:scale>
      <p:origin x="0" y="5280"/>
    </p:cViewPr>
  </p:outlineViewPr>
  <p:notesTextViewPr>
    <p:cViewPr>
      <p:scale>
        <a:sx n="150" d="100"/>
        <a:sy n="150" d="100"/>
      </p:scale>
      <p:origin x="0" y="0"/>
    </p:cViewPr>
  </p:notesTextViewPr>
  <p:sorterViewPr>
    <p:cViewPr>
      <p:scale>
        <a:sx n="100" d="100"/>
        <a:sy n="100" d="100"/>
      </p:scale>
      <p:origin x="0" y="2298"/>
    </p:cViewPr>
  </p:sorterViewPr>
  <p:notesViewPr>
    <p:cSldViewPr>
      <p:cViewPr varScale="1">
        <p:scale>
          <a:sx n="73" d="100"/>
          <a:sy n="73" d="100"/>
        </p:scale>
        <p:origin x="-2082" y="-96"/>
      </p:cViewPr>
      <p:guideLst>
        <p:guide orient="horz" pos="3108"/>
        <p:guide pos="2122"/>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sz="quarter" idx="1"/>
          </p:nvPr>
        </p:nvSpPr>
        <p:spPr>
          <a:xfrm>
            <a:off x="3815373" y="0"/>
            <a:ext cx="2918831" cy="493316"/>
          </a:xfrm>
          <a:prstGeom prst="rect">
            <a:avLst/>
          </a:prstGeom>
        </p:spPr>
        <p:txBody>
          <a:bodyPr vert="horz" lIns="91440" tIns="45720" rIns="91440" bIns="45720" rtlCol="0"/>
          <a:lstStyle>
            <a:lvl1pPr algn="r">
              <a:defRPr sz="1200"/>
            </a:lvl1pPr>
          </a:lstStyle>
          <a:p>
            <a:fld id="{FB4BAF5D-680C-439A-A527-1AAAFF9C46C3}" type="datetimeFigureOut">
              <a:rPr kumimoji="1" lang="ja-JP" altLang="en-US" smtClean="0"/>
              <a:pPr/>
              <a:t>2014/7/31</a:t>
            </a:fld>
            <a:endParaRPr kumimoji="1" lang="ja-JP" altLang="en-US"/>
          </a:p>
        </p:txBody>
      </p:sp>
      <p:sp>
        <p:nvSpPr>
          <p:cNvPr id="4" name="フッター プレースホルダ 3"/>
          <p:cNvSpPr>
            <a:spLocks noGrp="1"/>
          </p:cNvSpPr>
          <p:nvPr>
            <p:ph type="ftr" sz="quarter" idx="2"/>
          </p:nvPr>
        </p:nvSpPr>
        <p:spPr>
          <a:xfrm>
            <a:off x="0" y="9371285"/>
            <a:ext cx="2918831" cy="493316"/>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 4"/>
          <p:cNvSpPr>
            <a:spLocks noGrp="1"/>
          </p:cNvSpPr>
          <p:nvPr>
            <p:ph type="sldNum" sz="quarter" idx="3"/>
          </p:nvPr>
        </p:nvSpPr>
        <p:spPr>
          <a:xfrm>
            <a:off x="3815373" y="9371285"/>
            <a:ext cx="2918831" cy="493316"/>
          </a:xfrm>
          <a:prstGeom prst="rect">
            <a:avLst/>
          </a:prstGeom>
        </p:spPr>
        <p:txBody>
          <a:bodyPr vert="horz" lIns="91440" tIns="45720" rIns="91440" bIns="45720" rtlCol="0" anchor="b"/>
          <a:lstStyle>
            <a:lvl1pPr algn="r">
              <a:defRPr sz="1200"/>
            </a:lvl1pPr>
          </a:lstStyle>
          <a:p>
            <a:fld id="{95FED4A9-9F0D-4E81-A34B-2AB486C632D8}" type="slidenum">
              <a:rPr kumimoji="1" lang="ja-JP" altLang="en-US" smtClean="0"/>
              <a:pPr/>
              <a:t>‹#›</a:t>
            </a:fld>
            <a:endParaRPr kumimoji="1" lang="ja-JP" altLang="en-US"/>
          </a:p>
        </p:txBody>
      </p:sp>
    </p:spTree>
    <p:extLst>
      <p:ext uri="{BB962C8B-B14F-4D97-AF65-F5344CB8AC3E}">
        <p14:creationId xmlns:p14="http://schemas.microsoft.com/office/powerpoint/2010/main" val="13611227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15373" y="0"/>
            <a:ext cx="2918831" cy="493316"/>
          </a:xfrm>
          <a:prstGeom prst="rect">
            <a:avLst/>
          </a:prstGeom>
        </p:spPr>
        <p:txBody>
          <a:bodyPr vert="horz" lIns="91440" tIns="45720" rIns="91440" bIns="45720" rtlCol="0"/>
          <a:lstStyle>
            <a:lvl1pPr algn="r">
              <a:defRPr sz="1200"/>
            </a:lvl1pPr>
          </a:lstStyle>
          <a:p>
            <a:fld id="{73604F64-4882-451C-8BD3-2620106DF353}" type="datetimeFigureOut">
              <a:rPr kumimoji="1" lang="ja-JP" altLang="en-US" smtClean="0"/>
              <a:pPr/>
              <a:t>2014/7/31</a:t>
            </a:fld>
            <a:endParaRPr kumimoji="1" lang="ja-JP" altLang="en-US"/>
          </a:p>
        </p:txBody>
      </p:sp>
      <p:sp>
        <p:nvSpPr>
          <p:cNvPr id="4" name="スライド イメージ プレースホルダ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73577" y="4686499"/>
            <a:ext cx="5388610" cy="4439841"/>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 5"/>
          <p:cNvSpPr>
            <a:spLocks noGrp="1"/>
          </p:cNvSpPr>
          <p:nvPr>
            <p:ph type="ftr" sz="quarter" idx="4"/>
          </p:nvPr>
        </p:nvSpPr>
        <p:spPr>
          <a:xfrm>
            <a:off x="0" y="9371285"/>
            <a:ext cx="2918831" cy="49331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15373" y="9371285"/>
            <a:ext cx="2918831" cy="493316"/>
          </a:xfrm>
          <a:prstGeom prst="rect">
            <a:avLst/>
          </a:prstGeom>
        </p:spPr>
        <p:txBody>
          <a:bodyPr vert="horz" lIns="91440" tIns="45720" rIns="91440" bIns="45720" rtlCol="0" anchor="b"/>
          <a:lstStyle>
            <a:lvl1pPr algn="r">
              <a:defRPr sz="1200"/>
            </a:lvl1pPr>
          </a:lstStyle>
          <a:p>
            <a:fld id="{C0A330FC-C3A1-468E-BDCF-53CBC41BDEFE}" type="slidenum">
              <a:rPr kumimoji="1" lang="ja-JP" altLang="en-US" smtClean="0"/>
              <a:pPr/>
              <a:t>‹#›</a:t>
            </a:fld>
            <a:endParaRPr kumimoji="1" lang="ja-JP" altLang="en-US"/>
          </a:p>
        </p:txBody>
      </p:sp>
    </p:spTree>
    <p:extLst>
      <p:ext uri="{BB962C8B-B14F-4D97-AF65-F5344CB8AC3E}">
        <p14:creationId xmlns:p14="http://schemas.microsoft.com/office/powerpoint/2010/main" val="420413425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Thanks</a:t>
            </a:r>
            <a:r>
              <a:rPr kumimoji="1" lang="en-US" altLang="ja-JP" baseline="0" dirty="0" smtClean="0"/>
              <a:t> for the introduction. Hello, I’m Kenshi Takayama.</a:t>
            </a:r>
          </a:p>
          <a:p>
            <a:r>
              <a:rPr kumimoji="1" lang="en-US" altLang="ja-JP" baseline="0" dirty="0" smtClean="0"/>
              <a:t>Today I’m going to present our work on volumetric modeling with Diffusion Surfaces.</a:t>
            </a:r>
          </a:p>
          <a:p>
            <a:r>
              <a:rPr kumimoji="1" lang="en-US" altLang="ja-JP" baseline="0" dirty="0" smtClean="0"/>
              <a:t>This is a joint collaboration with Olga Sorkine, Andy Nealen, and my advisor Takeo Igarashi.</a:t>
            </a:r>
          </a:p>
          <a:p>
            <a:endParaRPr kumimoji="1" lang="ja-JP" altLang="en-US" dirty="0"/>
          </a:p>
        </p:txBody>
      </p:sp>
      <p:sp>
        <p:nvSpPr>
          <p:cNvPr id="4" name="スライド番号プレースホルダ 3"/>
          <p:cNvSpPr>
            <a:spLocks noGrp="1"/>
          </p:cNvSpPr>
          <p:nvPr>
            <p:ph type="sldNum" sz="quarter" idx="10"/>
          </p:nvPr>
        </p:nvSpPr>
        <p:spPr/>
        <p:txBody>
          <a:bodyPr/>
          <a:lstStyle/>
          <a:p>
            <a:fld id="{C0A330FC-C3A1-468E-BDCF-53CBC41BDEFE}" type="slidenum">
              <a:rPr kumimoji="1" lang="ja-JP" altLang="en-US" smtClean="0"/>
              <a:pPr/>
              <a:t>1</a:t>
            </a:fld>
            <a:endParaRPr kumimoji="1" lang="ja-JP"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So, our idea is to replace solving Poisson</a:t>
            </a:r>
            <a:r>
              <a:rPr kumimoji="1" lang="en-US" altLang="ja-JP" baseline="0" dirty="0" smtClean="0"/>
              <a:t> equation with a technique called PMVC.</a:t>
            </a:r>
          </a:p>
          <a:p>
            <a:r>
              <a:rPr kumimoji="1" lang="en-US" altLang="ja-JP" baseline="0" dirty="0" smtClean="0"/>
              <a:t>PMVC stands for positive mean value coordinates proposed by </a:t>
            </a:r>
            <a:r>
              <a:rPr kumimoji="1" lang="en-US" altLang="ja-JP" baseline="0" dirty="0" err="1" smtClean="0"/>
              <a:t>Lipman</a:t>
            </a:r>
            <a:r>
              <a:rPr kumimoji="1" lang="en-US" altLang="ja-JP" baseline="0" dirty="0" smtClean="0"/>
              <a:t> et al. in 2007.</a:t>
            </a:r>
          </a:p>
          <a:p>
            <a:r>
              <a:rPr kumimoji="1" lang="en-US" altLang="ja-JP" baseline="0" dirty="0" smtClean="0"/>
              <a:t>It was originally developed for cage-based mesh deformation.</a:t>
            </a:r>
          </a:p>
          <a:p>
            <a:endParaRPr kumimoji="1" lang="en-US" altLang="ja-JP" baseline="0" dirty="0" smtClean="0"/>
          </a:p>
          <a:p>
            <a:r>
              <a:rPr kumimoji="1" lang="en-US" altLang="ja-JP" baseline="0" dirty="0" smtClean="0"/>
              <a:t>Although their context is quite different from ours, PMVC is useful for us because it can diffuse properties defined on 3D surfaces over 3D volume.</a:t>
            </a:r>
          </a:p>
          <a:p>
            <a:r>
              <a:rPr kumimoji="1" lang="en-US" altLang="ja-JP" baseline="0" dirty="0" smtClean="0"/>
              <a:t>In their case they diffuse coordinates which are essentially weights of deformation, while in our case we diffuse colors.</a:t>
            </a:r>
          </a:p>
          <a:p>
            <a:r>
              <a:rPr kumimoji="1" lang="en-US" altLang="ja-JP" baseline="0" dirty="0" smtClean="0"/>
              <a:t>An important advantage of PMVC is that it doesn’t require volume tessellation, which means it is very easy to compute.</a:t>
            </a:r>
            <a:br>
              <a:rPr kumimoji="1" lang="en-US" altLang="ja-JP" baseline="0" dirty="0" smtClean="0"/>
            </a:br>
            <a:endParaRPr kumimoji="1" lang="en-US" altLang="ja-JP" dirty="0" smtClean="0"/>
          </a:p>
        </p:txBody>
      </p:sp>
      <p:sp>
        <p:nvSpPr>
          <p:cNvPr id="4" name="スライド番号プレースホルダ 3"/>
          <p:cNvSpPr>
            <a:spLocks noGrp="1"/>
          </p:cNvSpPr>
          <p:nvPr>
            <p:ph type="sldNum" sz="quarter" idx="10"/>
          </p:nvPr>
        </p:nvSpPr>
        <p:spPr/>
        <p:txBody>
          <a:bodyPr/>
          <a:lstStyle/>
          <a:p>
            <a:fld id="{C0A330FC-C3A1-468E-BDCF-53CBC41BDEFE}" type="slidenum">
              <a:rPr kumimoji="1" lang="ja-JP" altLang="en-US" smtClean="0"/>
              <a:pPr/>
              <a:t>10</a:t>
            </a:fld>
            <a:endParaRPr kumimoji="1" lang="ja-JP"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Here is the actual algorithm</a:t>
            </a:r>
            <a:r>
              <a:rPr kumimoji="1" lang="en-US" altLang="ja-JP" baseline="0" dirty="0" smtClean="0"/>
              <a:t> for diffusing colors using PMVC, in 2D, just for the ease of illustration.</a:t>
            </a:r>
          </a:p>
          <a:p>
            <a:endParaRPr kumimoji="1" lang="en-US" altLang="ja-JP" dirty="0" smtClean="0"/>
          </a:p>
          <a:p>
            <a:r>
              <a:rPr kumimoji="1" lang="en-US" altLang="ja-JP" baseline="0" dirty="0" smtClean="0"/>
              <a:t>Given the model as a set of colored curves, and the user’s cutting stroke, we first tessellate the cross-section with vertices and edges.</a:t>
            </a:r>
          </a:p>
          <a:p>
            <a:r>
              <a:rPr kumimoji="1" lang="en-US" altLang="ja-JP" baseline="0" dirty="0" smtClean="0"/>
              <a:t>Now our goal is to compute colors for all interior vertices which are shown as white circles here.</a:t>
            </a:r>
          </a:p>
          <a:p>
            <a:endParaRPr kumimoji="1" lang="en-US" altLang="ja-JP" baseline="0" dirty="0" smtClean="0"/>
          </a:p>
        </p:txBody>
      </p:sp>
      <p:sp>
        <p:nvSpPr>
          <p:cNvPr id="4" name="スライド番号プレースホルダ 3"/>
          <p:cNvSpPr>
            <a:spLocks noGrp="1"/>
          </p:cNvSpPr>
          <p:nvPr>
            <p:ph type="sldNum" sz="quarter" idx="10"/>
          </p:nvPr>
        </p:nvSpPr>
        <p:spPr/>
        <p:txBody>
          <a:bodyPr/>
          <a:lstStyle/>
          <a:p>
            <a:fld id="{C0A330FC-C3A1-468E-BDCF-53CBC41BDEFE}" type="slidenum">
              <a:rPr kumimoji="1" lang="ja-JP" altLang="en-US" smtClean="0"/>
              <a:pPr/>
              <a:t>11</a:t>
            </a:fld>
            <a:endParaRPr kumimoji="1" lang="ja-JP"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To</a:t>
            </a:r>
            <a:r>
              <a:rPr kumimoji="1" lang="en-US" altLang="ja-JP" baseline="0" dirty="0" smtClean="0"/>
              <a:t> do so,</a:t>
            </a:r>
            <a:r>
              <a:rPr kumimoji="1" lang="en-US" altLang="ja-JP" dirty="0" smtClean="0"/>
              <a:t> for each vertex,</a:t>
            </a:r>
            <a:r>
              <a:rPr kumimoji="1" lang="en-US" altLang="ja-JP" baseline="0" dirty="0" smtClean="0"/>
              <a:t> </a:t>
            </a:r>
            <a:r>
              <a:rPr kumimoji="1" lang="en-US" altLang="ja-JP" dirty="0" smtClean="0"/>
              <a:t>we utilize GPU’s rendering capability.</a:t>
            </a:r>
          </a:p>
          <a:p>
            <a:r>
              <a:rPr kumimoji="1" lang="en-US" altLang="ja-JP" dirty="0" smtClean="0"/>
              <a:t>First,</a:t>
            </a:r>
            <a:r>
              <a:rPr kumimoji="1" lang="en-US" altLang="ja-JP" baseline="0" dirty="0" smtClean="0"/>
              <a:t> w</a:t>
            </a:r>
            <a:r>
              <a:rPr kumimoji="1" lang="en-US" altLang="ja-JP" dirty="0" smtClean="0"/>
              <a:t>e</a:t>
            </a:r>
            <a:r>
              <a:rPr kumimoji="1" lang="en-US" altLang="ja-JP" baseline="0" dirty="0" smtClean="0"/>
              <a:t> render the whole model viewed from that vertex into a buffer in the GPU.</a:t>
            </a:r>
          </a:p>
          <a:p>
            <a:r>
              <a:rPr kumimoji="1" lang="en-US" altLang="ja-JP" baseline="0" dirty="0" smtClean="0"/>
              <a:t>We do this for all four directions, and take a weighted average of the colors in the buffer, and assign it to that vertex as the resulting color.</a:t>
            </a:r>
          </a:p>
          <a:p>
            <a:endParaRPr kumimoji="1" lang="en-US" altLang="ja-JP" baseline="0" dirty="0" smtClean="0"/>
          </a:p>
        </p:txBody>
      </p:sp>
      <p:sp>
        <p:nvSpPr>
          <p:cNvPr id="4" name="スライド番号プレースホルダ 3"/>
          <p:cNvSpPr>
            <a:spLocks noGrp="1"/>
          </p:cNvSpPr>
          <p:nvPr>
            <p:ph type="sldNum" sz="quarter" idx="10"/>
          </p:nvPr>
        </p:nvSpPr>
        <p:spPr/>
        <p:txBody>
          <a:bodyPr/>
          <a:lstStyle/>
          <a:p>
            <a:fld id="{C0A330FC-C3A1-468E-BDCF-53CBC41BDEFE}" type="slidenum">
              <a:rPr kumimoji="1" lang="ja-JP" altLang="en-US" smtClean="0"/>
              <a:pPr/>
              <a:t>12</a:t>
            </a:fld>
            <a:endParaRPr kumimoji="1" lang="ja-JP"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We do</a:t>
            </a:r>
            <a:r>
              <a:rPr kumimoji="1" lang="en-US" altLang="ja-JP" baseline="0" dirty="0" smtClean="0"/>
              <a:t> </a:t>
            </a:r>
            <a:r>
              <a:rPr kumimoji="1" lang="en-US" altLang="ja-JP" dirty="0" smtClean="0"/>
              <a:t>this for all the interior vertices, and finally</a:t>
            </a:r>
            <a:r>
              <a:rPr kumimoji="1" lang="en-US" altLang="ja-JP" baseline="0" dirty="0" smtClean="0"/>
              <a:t> render the cross-section by simply using linear interpolation.</a:t>
            </a:r>
          </a:p>
          <a:p>
            <a:endParaRPr kumimoji="1" lang="ja-JP" altLang="en-US" dirty="0"/>
          </a:p>
        </p:txBody>
      </p:sp>
      <p:sp>
        <p:nvSpPr>
          <p:cNvPr id="4" name="スライド番号プレースホルダ 3"/>
          <p:cNvSpPr>
            <a:spLocks noGrp="1"/>
          </p:cNvSpPr>
          <p:nvPr>
            <p:ph type="sldNum" sz="quarter" idx="10"/>
          </p:nvPr>
        </p:nvSpPr>
        <p:spPr/>
        <p:txBody>
          <a:bodyPr/>
          <a:lstStyle/>
          <a:p>
            <a:fld id="{C0A330FC-C3A1-468E-BDCF-53CBC41BDEFE}" type="slidenum">
              <a:rPr kumimoji="1" lang="ja-JP" altLang="en-US" smtClean="0"/>
              <a:pPr/>
              <a:t>13</a:t>
            </a:fld>
            <a:endParaRPr kumimoji="1" lang="ja-JP"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Here I try to explain what happens in 3D. Basically the process is the same as</a:t>
            </a:r>
            <a:r>
              <a:rPr kumimoji="1" lang="en-US" altLang="ja-JP" baseline="0" dirty="0" smtClean="0"/>
              <a:t> in the 2D case.</a:t>
            </a:r>
          </a:p>
          <a:p>
            <a:r>
              <a:rPr kumimoji="1" lang="en-US" altLang="ja-JP" baseline="0" dirty="0" smtClean="0"/>
              <a:t>The model consists of 3D colored surfaces, and here I show cut halves of them.</a:t>
            </a:r>
          </a:p>
          <a:p>
            <a:r>
              <a:rPr kumimoji="1" lang="en-US" altLang="ja-JP" baseline="0" dirty="0" smtClean="0"/>
              <a:t>The cross-section is tessellated with triangles. For each interior vertex, we render the whole surfaces viewed from that vertex into a cube map, and take the weighted average of the cube map colors as the resulting color. We do this for all interior vertices, and finally render the cross-section using linear interpolation.</a:t>
            </a:r>
          </a:p>
          <a:p>
            <a:endParaRPr kumimoji="1" lang="en-US" altLang="ja-JP" baseline="0" dirty="0" smtClean="0"/>
          </a:p>
          <a:p>
            <a:r>
              <a:rPr kumimoji="1" lang="en-US" altLang="ja-JP" dirty="0" smtClean="0"/>
              <a:t>Note that this algorithm always produces consistent color at the same</a:t>
            </a:r>
            <a:r>
              <a:rPr kumimoji="1" lang="en-US" altLang="ja-JP" baseline="0" dirty="0" smtClean="0"/>
              <a:t> 3D position. Thus we have a consistent volumetric color distribution.</a:t>
            </a:r>
          </a:p>
          <a:p>
            <a:endParaRPr kumimoji="1" lang="ja-JP" altLang="en-US" dirty="0"/>
          </a:p>
        </p:txBody>
      </p:sp>
      <p:sp>
        <p:nvSpPr>
          <p:cNvPr id="4" name="スライド番号プレースホルダ 3"/>
          <p:cNvSpPr>
            <a:spLocks noGrp="1"/>
          </p:cNvSpPr>
          <p:nvPr>
            <p:ph type="sldNum" sz="quarter" idx="10"/>
          </p:nvPr>
        </p:nvSpPr>
        <p:spPr/>
        <p:txBody>
          <a:bodyPr/>
          <a:lstStyle/>
          <a:p>
            <a:fld id="{C0A330FC-C3A1-468E-BDCF-53CBC41BDEFE}" type="slidenum">
              <a:rPr kumimoji="1" lang="ja-JP" altLang="en-US" smtClean="0"/>
              <a:pPr/>
              <a:t>14</a:t>
            </a:fld>
            <a:endParaRPr kumimoji="1" lang="ja-JP"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Here is a comparison of</a:t>
            </a:r>
            <a:r>
              <a:rPr kumimoji="1" lang="en-US" altLang="ja-JP" baseline="0" dirty="0" smtClean="0"/>
              <a:t> the </a:t>
            </a:r>
            <a:r>
              <a:rPr kumimoji="1" lang="en-US" altLang="ja-JP" dirty="0" smtClean="0"/>
              <a:t>Poisson</a:t>
            </a:r>
            <a:r>
              <a:rPr kumimoji="1" lang="en-US" altLang="ja-JP" baseline="0" dirty="0" smtClean="0"/>
              <a:t> diffusion</a:t>
            </a:r>
            <a:r>
              <a:rPr kumimoji="1" lang="en-US" altLang="ja-JP" dirty="0" smtClean="0"/>
              <a:t> and the PMVC</a:t>
            </a:r>
            <a:r>
              <a:rPr kumimoji="1" lang="en-US" altLang="ja-JP" baseline="0" dirty="0" smtClean="0"/>
              <a:t> diffusion.</a:t>
            </a:r>
          </a:p>
          <a:p>
            <a:r>
              <a:rPr kumimoji="1" lang="en-US" altLang="ja-JP" baseline="0" dirty="0" smtClean="0"/>
              <a:t>We can see that PMVC diffusion provides comparable or even better quality, </a:t>
            </a:r>
          </a:p>
          <a:p>
            <a:r>
              <a:rPr kumimoji="1" lang="en-US" altLang="ja-JP" baseline="0" dirty="0" smtClean="0"/>
              <a:t>while it requires much smaller memory, </a:t>
            </a:r>
          </a:p>
          <a:p>
            <a:r>
              <a:rPr kumimoji="1" lang="en-US" altLang="ja-JP" baseline="0" dirty="0" smtClean="0"/>
              <a:t>and it does not require any precomputation, which is very suitable for interactive creation of fruit.</a:t>
            </a:r>
          </a:p>
          <a:p>
            <a:r>
              <a:rPr kumimoji="1" lang="en-US" altLang="ja-JP" baseline="0" dirty="0" smtClean="0"/>
              <a:t>For the interactive cutting at runtime, it requires a little bit of time, but it’s still acceptable.</a:t>
            </a:r>
          </a:p>
          <a:p>
            <a:endParaRPr kumimoji="1" lang="en-US" altLang="ja-JP" baseline="0" dirty="0" smtClean="0"/>
          </a:p>
          <a:p>
            <a:r>
              <a:rPr kumimoji="1" lang="en-US" altLang="ja-JP" baseline="0" dirty="0" smtClean="0"/>
              <a:t>Therefore, we conclude that PMVC diffusion is better suited for our purpose than Poisson diffusion.</a:t>
            </a:r>
          </a:p>
          <a:p>
            <a:endParaRPr kumimoji="1" lang="en-US" altLang="ja-JP" baseline="0" dirty="0" smtClean="0"/>
          </a:p>
        </p:txBody>
      </p:sp>
      <p:sp>
        <p:nvSpPr>
          <p:cNvPr id="4" name="スライド番号プレースホルダ 3"/>
          <p:cNvSpPr>
            <a:spLocks noGrp="1"/>
          </p:cNvSpPr>
          <p:nvPr>
            <p:ph type="sldNum" sz="quarter" idx="10"/>
          </p:nvPr>
        </p:nvSpPr>
        <p:spPr/>
        <p:txBody>
          <a:bodyPr/>
          <a:lstStyle/>
          <a:p>
            <a:fld id="{C0A330FC-C3A1-468E-BDCF-53CBC41BDEFE}" type="slidenum">
              <a:rPr kumimoji="1" lang="ja-JP" altLang="en-US" smtClean="0"/>
              <a:pPr/>
              <a:t>15</a:t>
            </a:fld>
            <a:endParaRPr kumimoji="1" lang="ja-JP"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OK, from</a:t>
            </a:r>
            <a:r>
              <a:rPr kumimoji="1" lang="en-US" altLang="ja-JP" baseline="0" dirty="0" smtClean="0"/>
              <a:t> now on, I’d like to focus on the user interface for creating Diffusion Surfaces.</a:t>
            </a:r>
          </a:p>
          <a:p>
            <a:endParaRPr kumimoji="1" lang="ja-JP" altLang="en-US" dirty="0"/>
          </a:p>
        </p:txBody>
      </p:sp>
      <p:sp>
        <p:nvSpPr>
          <p:cNvPr id="4" name="スライド番号プレースホルダ 3"/>
          <p:cNvSpPr>
            <a:spLocks noGrp="1"/>
          </p:cNvSpPr>
          <p:nvPr>
            <p:ph type="sldNum" sz="quarter" idx="10"/>
          </p:nvPr>
        </p:nvSpPr>
        <p:spPr/>
        <p:txBody>
          <a:bodyPr/>
          <a:lstStyle/>
          <a:p>
            <a:fld id="{C0A330FC-C3A1-468E-BDCF-53CBC41BDEFE}" type="slidenum">
              <a:rPr kumimoji="1" lang="ja-JP" altLang="en-US" smtClean="0"/>
              <a:pPr/>
              <a:t>16</a:t>
            </a:fld>
            <a:endParaRPr kumimoji="1" lang="ja-JP"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So, how to</a:t>
            </a:r>
            <a:r>
              <a:rPr kumimoji="1" lang="en-US" altLang="ja-JP" baseline="0" dirty="0" smtClean="0"/>
              <a:t> model </a:t>
            </a:r>
            <a:r>
              <a:rPr kumimoji="1" lang="en-US" altLang="ja-JP" dirty="0" smtClean="0"/>
              <a:t>fruit and vegetables?</a:t>
            </a:r>
          </a:p>
          <a:p>
            <a:endParaRPr kumimoji="1" lang="en-US" altLang="ja-JP" dirty="0" smtClean="0"/>
          </a:p>
          <a:p>
            <a:r>
              <a:rPr kumimoji="1" lang="en-US" altLang="ja-JP" baseline="0" dirty="0" smtClean="0"/>
              <a:t>Because the Diffusion Surfaces representation is simple and general, any existing 3D modeling tool could be used, such as 3ds Max and Maya.</a:t>
            </a:r>
          </a:p>
          <a:p>
            <a:r>
              <a:rPr kumimoji="1" lang="en-US" altLang="ja-JP" dirty="0" smtClean="0"/>
              <a:t>But traditional modeling is</a:t>
            </a:r>
            <a:r>
              <a:rPr kumimoji="1" lang="en-US" altLang="ja-JP" baseline="0" dirty="0" smtClean="0"/>
              <a:t> </a:t>
            </a:r>
            <a:r>
              <a:rPr kumimoji="1" lang="en-US" altLang="ja-JP" dirty="0" smtClean="0"/>
              <a:t>tedious especially</a:t>
            </a:r>
            <a:r>
              <a:rPr kumimoji="1" lang="en-US" altLang="ja-JP" baseline="0" dirty="0" smtClean="0"/>
              <a:t> when we want to deal with intricate and repetitive structures of fruit and vegetables.</a:t>
            </a:r>
          </a:p>
          <a:p>
            <a:endParaRPr kumimoji="1" lang="en-US" altLang="ja-JP" dirty="0" smtClean="0"/>
          </a:p>
          <a:p>
            <a:r>
              <a:rPr kumimoji="1" lang="en-US" altLang="ja-JP" dirty="0" smtClean="0"/>
              <a:t>Therefore, we</a:t>
            </a:r>
            <a:r>
              <a:rPr kumimoji="1" lang="en-US" altLang="ja-JP" baseline="0" dirty="0" smtClean="0"/>
              <a:t> exploit rotational symmetry present in most fruit and vegetables to greatly simplify the modeling process.</a:t>
            </a:r>
          </a:p>
        </p:txBody>
      </p:sp>
      <p:sp>
        <p:nvSpPr>
          <p:cNvPr id="4" name="スライド番号プレースホルダ 3"/>
          <p:cNvSpPr>
            <a:spLocks noGrp="1"/>
          </p:cNvSpPr>
          <p:nvPr>
            <p:ph type="sldNum" sz="quarter" idx="10"/>
          </p:nvPr>
        </p:nvSpPr>
        <p:spPr/>
        <p:txBody>
          <a:bodyPr/>
          <a:lstStyle/>
          <a:p>
            <a:fld id="{C0A330FC-C3A1-468E-BDCF-53CBC41BDEFE}" type="slidenum">
              <a:rPr kumimoji="1" lang="ja-JP" altLang="en-US" smtClean="0"/>
              <a:pPr/>
              <a:t>17</a:t>
            </a:fld>
            <a:endParaRPr kumimoji="1" lang="ja-JP"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In particular, we consider two types of rotational symmetry. One is cylindrical symmetry which is typically seen in objects like </a:t>
            </a:r>
            <a:r>
              <a:rPr kumimoji="1" lang="en-US" altLang="ja-JP" baseline="0" dirty="0" smtClean="0"/>
              <a:t>onions, for example. And the other is N-fold symmetry which is typically seen in objects like tomatoes for example. Here, this tomato has 3-fold symmetry.</a:t>
            </a:r>
          </a:p>
          <a:p>
            <a:r>
              <a:rPr kumimoji="1" lang="en-US" altLang="ja-JP" dirty="0" smtClean="0"/>
              <a:t>We</a:t>
            </a:r>
            <a:r>
              <a:rPr kumimoji="1" lang="en-US" altLang="ja-JP" baseline="0" dirty="0" smtClean="0"/>
              <a:t> exploit this classification of rotational symmetry and design the user interfaces accordingly. I’m not going to talk about the details of our user interfaces, please refer to the paper for them, but the basic idea is like this.</a:t>
            </a:r>
            <a:endParaRPr kumimoji="1" lang="ja-JP" altLang="en-US" dirty="0"/>
          </a:p>
        </p:txBody>
      </p:sp>
      <p:sp>
        <p:nvSpPr>
          <p:cNvPr id="4" name="スライド番号プレースホルダ 3"/>
          <p:cNvSpPr>
            <a:spLocks noGrp="1"/>
          </p:cNvSpPr>
          <p:nvPr>
            <p:ph type="sldNum" sz="quarter" idx="10"/>
          </p:nvPr>
        </p:nvSpPr>
        <p:spPr/>
        <p:txBody>
          <a:bodyPr/>
          <a:lstStyle/>
          <a:p>
            <a:fld id="{C0A330FC-C3A1-468E-BDCF-53CBC41BDEFE}" type="slidenum">
              <a:rPr kumimoji="1" lang="ja-JP" altLang="en-US" smtClean="0"/>
              <a:pPr/>
              <a:t>18</a:t>
            </a:fld>
            <a:endParaRPr kumimoji="1" lang="ja-JP"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baseline="0" dirty="0" smtClean="0"/>
              <a:t>The user first sketches several profile curves in 2D to create 3D shapes.</a:t>
            </a:r>
          </a:p>
          <a:p>
            <a:r>
              <a:rPr kumimoji="1" lang="en-US" altLang="ja-JP" baseline="0" dirty="0" smtClean="0"/>
              <a:t>The user can use images as a guide, and draws several profile curves from different views.</a:t>
            </a:r>
          </a:p>
          <a:p>
            <a:r>
              <a:rPr kumimoji="1" lang="en-US" altLang="ja-JP" baseline="0" dirty="0" smtClean="0"/>
              <a:t>Given these pairs of curves, the system generates 3D surfaces by sweeping.</a:t>
            </a:r>
          </a:p>
          <a:p>
            <a:endParaRPr kumimoji="1" lang="en-US" altLang="ja-JP" baseline="0" dirty="0" smtClean="0"/>
          </a:p>
          <a:p>
            <a:r>
              <a:rPr kumimoji="1" lang="en-US" altLang="ja-JP" baseline="0" dirty="0" smtClean="0"/>
              <a:t>After 3D shapes are created, the user paints colors in 3D.</a:t>
            </a:r>
          </a:p>
          <a:p>
            <a:endParaRPr kumimoji="1" lang="en-US" altLang="ja-JP" baseline="0" dirty="0" smtClean="0"/>
          </a:p>
          <a:p>
            <a:r>
              <a:rPr kumimoji="1" lang="en-US" altLang="ja-JP" baseline="0" dirty="0" smtClean="0"/>
              <a:t>Here I’m going to show you a demo.</a:t>
            </a:r>
          </a:p>
          <a:p>
            <a:endParaRPr kumimoji="1" lang="en-US" altLang="ja-JP" baseline="0" dirty="0" smtClean="0"/>
          </a:p>
          <a:p>
            <a:r>
              <a:rPr kumimoji="1" lang="en-US" altLang="ja-JP" baseline="0" dirty="0" smtClean="0"/>
              <a:t>----(demo begins)----</a:t>
            </a:r>
          </a:p>
          <a:p>
            <a:r>
              <a:rPr kumimoji="1" lang="en-US" altLang="ja-JP" baseline="0" dirty="0" smtClean="0"/>
              <a:t>First I load an image as a guide, and trace some profile curves.</a:t>
            </a:r>
            <a:r>
              <a:rPr kumimoji="1" lang="ja-JP" altLang="en-US" baseline="0" dirty="0" smtClean="0"/>
              <a:t> </a:t>
            </a:r>
            <a:r>
              <a:rPr kumimoji="1" lang="en-US" altLang="ja-JP" baseline="0" dirty="0" smtClean="0"/>
              <a:t>I can use several curve editing tools such as deformation and smoothing. Let’s say I completed the sketching like this.</a:t>
            </a:r>
          </a:p>
          <a:p>
            <a:endParaRPr kumimoji="1" lang="en-US" altLang="ja-JP" baseline="0" dirty="0" smtClean="0"/>
          </a:p>
          <a:p>
            <a:r>
              <a:rPr kumimoji="1" lang="en-US" altLang="ja-JP" baseline="0" dirty="0" smtClean="0"/>
              <a:t>Next I load another image from a different view. Then I move the image to a canonical location, and adjust the angles of the symmetry fold. Now I can start sketching. This curve corresponds to this curve drawn in the previous step. For this curve, I have to draw a set of 3 closed loops because this tomato has 3-fold rotational symmetry. Let’s say I completed the sketching like this.</a:t>
            </a:r>
          </a:p>
          <a:p>
            <a:endParaRPr kumimoji="1" lang="en-US" altLang="ja-JP" baseline="0" dirty="0" smtClean="0"/>
          </a:p>
          <a:p>
            <a:r>
              <a:rPr kumimoji="1" lang="en-US" altLang="ja-JP" baseline="0" dirty="0" smtClean="0"/>
              <a:t>Then the system generates 3D surfaces by sweeping. I can optionally delete some part of the surfaces.</a:t>
            </a:r>
          </a:p>
          <a:p>
            <a:endParaRPr kumimoji="1" lang="en-US" altLang="ja-JP" baseline="0" dirty="0" smtClean="0"/>
          </a:p>
          <a:p>
            <a:r>
              <a:rPr kumimoji="1" lang="en-US" altLang="ja-JP" baseline="0" dirty="0" smtClean="0"/>
              <a:t>Next I specify parameters for distributing small grains. This is important because many fruit and vegetables often have numerous small structures distributed randomly over some base surface regions, like this tomato seed.</a:t>
            </a:r>
          </a:p>
          <a:p>
            <a:endParaRPr kumimoji="1" lang="en-US" altLang="ja-JP" baseline="0" dirty="0" smtClean="0"/>
          </a:p>
          <a:p>
            <a:r>
              <a:rPr kumimoji="1" lang="en-US" altLang="ja-JP" baseline="0" dirty="0" smtClean="0"/>
              <a:t>The next step is painting colors in 3D. I use the guide image and pick up colors from it, and simply paint them over the surfaces.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Note that I can paint different colors for different sides. For this surface, the outer side is brighter than the inner side. For this surface, the outer side is much darker than the inner side.</a:t>
            </a:r>
          </a:p>
          <a:p>
            <a:r>
              <a:rPr kumimoji="1" lang="en-US" altLang="ja-JP" baseline="0" dirty="0" smtClean="0"/>
              <a:t>Let’s say I completed painting colors like this.</a:t>
            </a:r>
          </a:p>
          <a:p>
            <a:endParaRPr kumimoji="1" lang="en-US" altLang="ja-JP" baseline="0" dirty="0" smtClean="0"/>
          </a:p>
          <a:p>
            <a:r>
              <a:rPr kumimoji="1" lang="en-US" altLang="ja-JP" baseline="0" dirty="0" smtClean="0"/>
              <a:t>Now the modeling is done. As an additional benefit of assuming rotational symmetry, the system can instantly generate random variations of models once the user completes modeling. I can also change the number of symmetry folds. Please refer to the paper for the actual algorithm of how we generate</a:t>
            </a:r>
            <a:r>
              <a:rPr kumimoji="1" lang="ja-JP" altLang="en-US" baseline="0" dirty="0" smtClean="0"/>
              <a:t> </a:t>
            </a:r>
            <a:r>
              <a:rPr kumimoji="1" lang="en-US" altLang="ja-JP" baseline="0" dirty="0" smtClean="0"/>
              <a:t>random variations.</a:t>
            </a:r>
          </a:p>
          <a:p>
            <a:endParaRPr kumimoji="1" lang="en-US" altLang="ja-JP" baseline="0" dirty="0" smtClean="0"/>
          </a:p>
          <a:p>
            <a:r>
              <a:rPr kumimoji="1" lang="en-US" altLang="ja-JP" baseline="0" dirty="0" smtClean="0"/>
              <a:t>OK, now we are ready to cut and see the cross-section.</a:t>
            </a:r>
          </a:p>
          <a:p>
            <a:r>
              <a:rPr kumimoji="1" lang="en-US" altLang="ja-JP" baseline="0" dirty="0" smtClean="0"/>
              <a:t>Let me show you another cross-section.</a:t>
            </a:r>
          </a:p>
          <a:p>
            <a:r>
              <a:rPr kumimoji="1" lang="en-US" altLang="ja-JP" baseline="0" dirty="0" smtClean="0"/>
              <a:t>We admit that this does not look super-realistic unfortunately, so we rather opt for non-photorealistic rendering approach. Here we simply apply procedural noise and artistic silhouettes to add more expressivity to the plain color rendering.</a:t>
            </a:r>
          </a:p>
          <a:p>
            <a:endParaRPr kumimoji="1" lang="en-US" altLang="ja-JP" baseline="0" dirty="0" smtClean="0"/>
          </a:p>
          <a:p>
            <a:r>
              <a:rPr kumimoji="1" lang="en-US" altLang="ja-JP" baseline="0" dirty="0" smtClean="0"/>
              <a:t>OK now let’s stop here and go back to the slides.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----(demo ends)----</a:t>
            </a:r>
          </a:p>
          <a:p>
            <a:endParaRPr kumimoji="1" lang="en-US" altLang="ja-JP" baseline="0" dirty="0" smtClean="0"/>
          </a:p>
        </p:txBody>
      </p:sp>
      <p:sp>
        <p:nvSpPr>
          <p:cNvPr id="4" name="スライド番号プレースホルダ 3"/>
          <p:cNvSpPr>
            <a:spLocks noGrp="1"/>
          </p:cNvSpPr>
          <p:nvPr>
            <p:ph type="sldNum" sz="quarter" idx="10"/>
          </p:nvPr>
        </p:nvSpPr>
        <p:spPr/>
        <p:txBody>
          <a:bodyPr/>
          <a:lstStyle/>
          <a:p>
            <a:fld id="{C0A330FC-C3A1-468E-BDCF-53CBC41BDEFE}" type="slidenum">
              <a:rPr kumimoji="1" lang="ja-JP" altLang="en-US" smtClean="0"/>
              <a:pPr/>
              <a:t>19</a:t>
            </a:fld>
            <a:endParaRPr kumimoji="1" lang="ja-JP"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The</a:t>
            </a:r>
            <a:r>
              <a:rPr kumimoji="1" lang="en-US" altLang="ja-JP" baseline="0" dirty="0" smtClean="0"/>
              <a:t> </a:t>
            </a:r>
            <a:r>
              <a:rPr kumimoji="1" lang="en-US" altLang="ja-JP" dirty="0" smtClean="0"/>
              <a:t>motivation of our work is to allow interactive and</a:t>
            </a:r>
            <a:r>
              <a:rPr kumimoji="1" lang="en-US" altLang="ja-JP" baseline="0" dirty="0" smtClean="0"/>
              <a:t> </a:t>
            </a:r>
            <a:r>
              <a:rPr kumimoji="1" lang="en-US" altLang="ja-JP" dirty="0" smtClean="0"/>
              <a:t>freeform cutting of 3D fruits and vegetables</a:t>
            </a:r>
            <a:r>
              <a:rPr kumimoji="1" lang="en-US" altLang="ja-JP" baseline="0" dirty="0" smtClean="0"/>
              <a:t>.</a:t>
            </a:r>
          </a:p>
          <a:p>
            <a:r>
              <a:rPr kumimoji="1" lang="en-US" altLang="ja-JP" baseline="0" dirty="0" smtClean="0"/>
              <a:t>Here I’m </a:t>
            </a:r>
            <a:r>
              <a:rPr kumimoji="1" lang="en-US" altLang="ja-JP" baseline="0" dirty="0" err="1" smtClean="0"/>
              <a:t>gonna</a:t>
            </a:r>
            <a:r>
              <a:rPr kumimoji="1" lang="en-US" altLang="ja-JP" baseline="0" dirty="0" smtClean="0"/>
              <a:t> show you a quick demo.</a:t>
            </a:r>
          </a:p>
          <a:p>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----(demo begins)----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This is a 3D tomato model, and I can cut it by drawing a freeform stroke.</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It takes about 7 or 8 seconds to compute the cross-section.</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Let me show you another cross-section.</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OK let’s go back to the slides.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----(demo ends)----</a:t>
            </a:r>
          </a:p>
          <a:p>
            <a:endParaRPr kumimoji="1" lang="en-US" altLang="ja-JP" dirty="0" smtClean="0"/>
          </a:p>
          <a:p>
            <a:r>
              <a:rPr kumimoji="1" lang="en-US" altLang="ja-JP" dirty="0" smtClean="0"/>
              <a:t>So why do we care about fruit?</a:t>
            </a:r>
          </a:p>
          <a:p>
            <a:r>
              <a:rPr kumimoji="1" lang="en-US" altLang="ja-JP" baseline="0" dirty="0" smtClean="0"/>
              <a:t>It’s because we consider fruit modeling as just one example problem in volumetric modeling that is still hard to solve.</a:t>
            </a:r>
          </a:p>
          <a:p>
            <a:r>
              <a:rPr kumimoji="1" lang="en-US" altLang="ja-JP" dirty="0" smtClean="0"/>
              <a:t>We also think that fruit</a:t>
            </a:r>
            <a:r>
              <a:rPr kumimoji="1" lang="en-US" altLang="ja-JP" baseline="0" dirty="0" smtClean="0"/>
              <a:t> is one of the most common volumetric objects in our daily lives, and our result can be useful for many applications.</a:t>
            </a:r>
          </a:p>
          <a:p>
            <a:endParaRPr kumimoji="1" lang="en-US" altLang="ja-JP" baseline="0" dirty="0" smtClean="0"/>
          </a:p>
        </p:txBody>
      </p:sp>
      <p:sp>
        <p:nvSpPr>
          <p:cNvPr id="4" name="スライド番号プレースホルダ 3"/>
          <p:cNvSpPr>
            <a:spLocks noGrp="1"/>
          </p:cNvSpPr>
          <p:nvPr>
            <p:ph type="sldNum" sz="quarter" idx="10"/>
          </p:nvPr>
        </p:nvSpPr>
        <p:spPr/>
        <p:txBody>
          <a:bodyPr/>
          <a:lstStyle/>
          <a:p>
            <a:fld id="{C0A330FC-C3A1-468E-BDCF-53CBC41BDEFE}" type="slidenum">
              <a:rPr kumimoji="1" lang="ja-JP" altLang="en-US" smtClean="0"/>
              <a:pPr/>
              <a:t>2</a:t>
            </a:fld>
            <a:endParaRPr kumimoji="1" lang="ja-JP"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Here</a:t>
            </a:r>
            <a:r>
              <a:rPr kumimoji="1" lang="en-US" altLang="ja-JP" baseline="0" dirty="0" smtClean="0"/>
              <a:t> I show some more results.</a:t>
            </a:r>
            <a:endParaRPr kumimoji="1" lang="ja-JP" altLang="en-US" dirty="0"/>
          </a:p>
        </p:txBody>
      </p:sp>
      <p:sp>
        <p:nvSpPr>
          <p:cNvPr id="4" name="スライド番号プレースホルダ 3"/>
          <p:cNvSpPr>
            <a:spLocks noGrp="1"/>
          </p:cNvSpPr>
          <p:nvPr>
            <p:ph type="sldNum" sz="quarter" idx="10"/>
          </p:nvPr>
        </p:nvSpPr>
        <p:spPr/>
        <p:txBody>
          <a:bodyPr/>
          <a:lstStyle/>
          <a:p>
            <a:fld id="{C0A330FC-C3A1-468E-BDCF-53CBC41BDEFE}" type="slidenum">
              <a:rPr kumimoji="1" lang="ja-JP" altLang="en-US" smtClean="0"/>
              <a:pPr/>
              <a:t>20</a:t>
            </a:fld>
            <a:endParaRPr kumimoji="1" lang="ja-JP"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C9218705-A8C6-4613-AE54-8AAB7C97CA21}" type="slidenum">
              <a:rPr kumimoji="1" lang="ja-JP" altLang="en-US" smtClean="0"/>
              <a:pPr/>
              <a:t>21</a:t>
            </a:fld>
            <a:endParaRPr kumimoji="1" lang="ja-JP"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And we</a:t>
            </a:r>
            <a:r>
              <a:rPr kumimoji="1" lang="en-US" altLang="ja-JP" baseline="0" dirty="0" smtClean="0"/>
              <a:t> can easily create a </a:t>
            </a:r>
            <a:r>
              <a:rPr kumimoji="1" lang="en-US" altLang="ja-JP" dirty="0" smtClean="0"/>
              <a:t>scene like this fruit</a:t>
            </a:r>
            <a:r>
              <a:rPr kumimoji="1" lang="en-US" altLang="ja-JP" baseline="0" dirty="0" smtClean="0"/>
              <a:t> bowl</a:t>
            </a:r>
            <a:r>
              <a:rPr kumimoji="1" lang="en-US" altLang="ja-JP" dirty="0" smtClean="0"/>
              <a:t>.</a:t>
            </a:r>
            <a:endParaRPr kumimoji="1" lang="ja-JP" altLang="en-US" dirty="0"/>
          </a:p>
        </p:txBody>
      </p:sp>
      <p:sp>
        <p:nvSpPr>
          <p:cNvPr id="4" name="スライド番号プレースホルダ 3"/>
          <p:cNvSpPr>
            <a:spLocks noGrp="1"/>
          </p:cNvSpPr>
          <p:nvPr>
            <p:ph type="sldNum" sz="quarter" idx="10"/>
          </p:nvPr>
        </p:nvSpPr>
        <p:spPr/>
        <p:txBody>
          <a:bodyPr/>
          <a:lstStyle/>
          <a:p>
            <a:fld id="{C0A330FC-C3A1-468E-BDCF-53CBC41BDEFE}" type="slidenum">
              <a:rPr kumimoji="1" lang="ja-JP" altLang="en-US" smtClean="0"/>
              <a:pPr/>
              <a:t>27</a:t>
            </a:fld>
            <a:endParaRPr kumimoji="1" lang="ja-JP"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Of course we tried to model</a:t>
            </a:r>
            <a:r>
              <a:rPr kumimoji="1" lang="en-US" altLang="ja-JP" baseline="0" dirty="0" smtClean="0"/>
              <a:t> objects other than fruit, and here are two experimental results, volcano and kidney.</a:t>
            </a:r>
          </a:p>
        </p:txBody>
      </p:sp>
      <p:sp>
        <p:nvSpPr>
          <p:cNvPr id="4" name="スライド番号プレースホルダ 3"/>
          <p:cNvSpPr>
            <a:spLocks noGrp="1"/>
          </p:cNvSpPr>
          <p:nvPr>
            <p:ph type="sldNum" sz="quarter" idx="10"/>
          </p:nvPr>
        </p:nvSpPr>
        <p:spPr/>
        <p:txBody>
          <a:bodyPr/>
          <a:lstStyle/>
          <a:p>
            <a:fld id="{C9218705-A8C6-4613-AE54-8AAB7C97CA21}" type="slidenum">
              <a:rPr kumimoji="1" lang="ja-JP" altLang="en-US" smtClean="0"/>
              <a:pPr/>
              <a:t>28</a:t>
            </a:fld>
            <a:endParaRPr kumimoji="1" lang="ja-JP"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One big </a:t>
            </a:r>
            <a:r>
              <a:rPr kumimoji="1" lang="en-US" altLang="ja-JP" baseline="0" dirty="0" smtClean="0"/>
              <a:t>limitation of our approach is the lack of texture details.</a:t>
            </a:r>
          </a:p>
          <a:p>
            <a:r>
              <a:rPr kumimoji="1" lang="en-US" altLang="ja-JP" baseline="0" dirty="0" smtClean="0"/>
              <a:t>Also, currently we are not considering translucency at all.</a:t>
            </a:r>
          </a:p>
          <a:p>
            <a:r>
              <a:rPr kumimoji="1" lang="en-US" altLang="ja-JP" baseline="0" dirty="0" smtClean="0"/>
              <a:t>Solving these issues is very important for achieving truly realistic appearances.</a:t>
            </a:r>
          </a:p>
          <a:p>
            <a:endParaRPr kumimoji="1" lang="en-US" altLang="ja-JP" baseline="0" dirty="0" smtClean="0"/>
          </a:p>
        </p:txBody>
      </p:sp>
      <p:sp>
        <p:nvSpPr>
          <p:cNvPr id="4" name="スライド番号プレースホルダ 3"/>
          <p:cNvSpPr>
            <a:spLocks noGrp="1"/>
          </p:cNvSpPr>
          <p:nvPr>
            <p:ph type="sldNum" sz="quarter" idx="10"/>
          </p:nvPr>
        </p:nvSpPr>
        <p:spPr/>
        <p:txBody>
          <a:bodyPr/>
          <a:lstStyle/>
          <a:p>
            <a:fld id="{C9218705-A8C6-4613-AE54-8AAB7C97CA21}" type="slidenum">
              <a:rPr kumimoji="1" lang="ja-JP" altLang="en-US" smtClean="0"/>
              <a:pPr/>
              <a:t>29</a:t>
            </a:fld>
            <a:endParaRPr kumimoji="1" lang="ja-JP"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As a future</a:t>
            </a:r>
            <a:r>
              <a:rPr kumimoji="1" lang="en-US" altLang="ja-JP" baseline="0" dirty="0" smtClean="0"/>
              <a:t> work, we plan to explore modeling user interface for other classes of objects such as human organism and various food materials.</a:t>
            </a:r>
          </a:p>
          <a:p>
            <a:endParaRPr kumimoji="1" lang="ja-JP" altLang="en-US" dirty="0"/>
          </a:p>
        </p:txBody>
      </p:sp>
      <p:sp>
        <p:nvSpPr>
          <p:cNvPr id="4" name="スライド番号プレースホルダ 3"/>
          <p:cNvSpPr>
            <a:spLocks noGrp="1"/>
          </p:cNvSpPr>
          <p:nvPr>
            <p:ph type="sldNum" sz="quarter" idx="10"/>
          </p:nvPr>
        </p:nvSpPr>
        <p:spPr/>
        <p:txBody>
          <a:bodyPr/>
          <a:lstStyle/>
          <a:p>
            <a:fld id="{C0A330FC-C3A1-468E-BDCF-53CBC41BDEFE}" type="slidenum">
              <a:rPr kumimoji="1" lang="ja-JP" altLang="en-US" smtClean="0"/>
              <a:pPr/>
              <a:t>30</a:t>
            </a:fld>
            <a:endParaRPr kumimoji="1" lang="ja-JP"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Another</a:t>
            </a:r>
            <a:r>
              <a:rPr kumimoji="1" lang="en-US" altLang="ja-JP" baseline="0" dirty="0" smtClean="0"/>
              <a:t> interesting direction is to convert scanned volume data such as those shown below, to Diffusion Surfaces.</a:t>
            </a:r>
          </a:p>
        </p:txBody>
      </p:sp>
      <p:sp>
        <p:nvSpPr>
          <p:cNvPr id="4" name="スライド番号プレースホルダ 3"/>
          <p:cNvSpPr>
            <a:spLocks noGrp="1"/>
          </p:cNvSpPr>
          <p:nvPr>
            <p:ph type="sldNum" sz="quarter" idx="10"/>
          </p:nvPr>
        </p:nvSpPr>
        <p:spPr/>
        <p:txBody>
          <a:bodyPr/>
          <a:lstStyle/>
          <a:p>
            <a:fld id="{C0A330FC-C3A1-468E-BDCF-53CBC41BDEFE}" type="slidenum">
              <a:rPr kumimoji="1" lang="ja-JP" altLang="en-US" smtClean="0"/>
              <a:pPr/>
              <a:t>31</a:t>
            </a:fld>
            <a:endParaRPr kumimoji="1" lang="ja-JP"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In</a:t>
            </a:r>
            <a:r>
              <a:rPr kumimoji="1" lang="en-US" altLang="ja-JP" baseline="0" dirty="0" smtClean="0"/>
              <a:t> </a:t>
            </a:r>
            <a:r>
              <a:rPr kumimoji="1" lang="en-US" altLang="ja-JP" dirty="0" smtClean="0"/>
              <a:t>conclusion,</a:t>
            </a:r>
            <a:r>
              <a:rPr kumimoji="1" lang="en-US" altLang="ja-JP" baseline="0" dirty="0" smtClean="0"/>
              <a:t> the motivation of our work is to allow interactive and freeform cutting of 3D fruit.</a:t>
            </a:r>
          </a:p>
          <a:p>
            <a:endParaRPr kumimoji="1" lang="en-US" altLang="ja-JP" baseline="0" dirty="0" smtClean="0"/>
          </a:p>
          <a:p>
            <a:r>
              <a:rPr kumimoji="1" lang="en-US" altLang="ja-JP" baseline="0" dirty="0" smtClean="0"/>
              <a:t>Our contributions are, first we propose the Diffusion Surfaces representation, and second, we develop a simple sketch-based interface for modeling fruit.</a:t>
            </a:r>
          </a:p>
        </p:txBody>
      </p:sp>
      <p:sp>
        <p:nvSpPr>
          <p:cNvPr id="4" name="スライド番号プレースホルダ 3"/>
          <p:cNvSpPr>
            <a:spLocks noGrp="1"/>
          </p:cNvSpPr>
          <p:nvPr>
            <p:ph type="sldNum" sz="quarter" idx="10"/>
          </p:nvPr>
        </p:nvSpPr>
        <p:spPr/>
        <p:txBody>
          <a:bodyPr/>
          <a:lstStyle/>
          <a:p>
            <a:fld id="{C0A330FC-C3A1-468E-BDCF-53CBC41BDEFE}" type="slidenum">
              <a:rPr kumimoji="1" lang="ja-JP" altLang="en-US" smtClean="0"/>
              <a:pPr/>
              <a:t>32</a:t>
            </a:fld>
            <a:endParaRPr kumimoji="1" lang="ja-JP"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I’d like to thank these people</a:t>
            </a:r>
            <a:r>
              <a:rPr kumimoji="1" lang="en-US" altLang="ja-JP" baseline="0" dirty="0" smtClean="0"/>
              <a:t> who helped us with this research, and the following funding agencies.</a:t>
            </a:r>
          </a:p>
          <a:p>
            <a:endParaRPr kumimoji="1" lang="en-US" altLang="ja-JP" baseline="0" dirty="0" smtClean="0"/>
          </a:p>
        </p:txBody>
      </p:sp>
      <p:sp>
        <p:nvSpPr>
          <p:cNvPr id="4" name="スライド番号プレースホルダ 3"/>
          <p:cNvSpPr>
            <a:spLocks noGrp="1"/>
          </p:cNvSpPr>
          <p:nvPr>
            <p:ph type="sldNum" sz="quarter" idx="10"/>
          </p:nvPr>
        </p:nvSpPr>
        <p:spPr/>
        <p:txBody>
          <a:bodyPr/>
          <a:lstStyle/>
          <a:p>
            <a:fld id="{C0A330FC-C3A1-468E-BDCF-53CBC41BDEFE}" type="slidenum">
              <a:rPr kumimoji="1" lang="ja-JP" altLang="en-US" smtClean="0"/>
              <a:pPr/>
              <a:t>33</a:t>
            </a:fld>
            <a:endParaRPr kumimoji="1" lang="ja-JP"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This</a:t>
            </a:r>
            <a:r>
              <a:rPr kumimoji="1" lang="en-US" altLang="ja-JP" baseline="0" dirty="0" smtClean="0"/>
              <a:t> concludes my talk, thank you!</a:t>
            </a:r>
          </a:p>
          <a:p>
            <a:endParaRPr kumimoji="1" lang="en-US" altLang="ja-JP" baseline="0" dirty="0" smtClean="0"/>
          </a:p>
        </p:txBody>
      </p:sp>
      <p:sp>
        <p:nvSpPr>
          <p:cNvPr id="4" name="スライド番号プレースホルダ 3"/>
          <p:cNvSpPr>
            <a:spLocks noGrp="1"/>
          </p:cNvSpPr>
          <p:nvPr>
            <p:ph type="sldNum" sz="quarter" idx="10"/>
          </p:nvPr>
        </p:nvSpPr>
        <p:spPr/>
        <p:txBody>
          <a:bodyPr/>
          <a:lstStyle/>
          <a:p>
            <a:fld id="{C0A330FC-C3A1-468E-BDCF-53CBC41BDEFE}" type="slidenum">
              <a:rPr kumimoji="1" lang="ja-JP" altLang="en-US" smtClean="0"/>
              <a:pPr/>
              <a:t>34</a:t>
            </a:fld>
            <a:endParaRPr kumimoji="1" lang="ja-JP"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Volumetric modeling is a very hard problem in general, mainly because of</a:t>
            </a:r>
            <a:r>
              <a:rPr kumimoji="1" lang="en-US" altLang="ja-JP" baseline="0" dirty="0" smtClean="0"/>
              <a:t> </a:t>
            </a:r>
            <a:r>
              <a:rPr kumimoji="1" lang="en-US" altLang="ja-JP" dirty="0" smtClean="0"/>
              <a:t>the so-called curse</a:t>
            </a:r>
            <a:r>
              <a:rPr kumimoji="1" lang="en-US" altLang="ja-JP" baseline="0" dirty="0" smtClean="0"/>
              <a:t> of dimensionality.</a:t>
            </a:r>
          </a:p>
          <a:p>
            <a:r>
              <a:rPr kumimoji="1" lang="en-US" altLang="ja-JP" baseline="0" dirty="0" smtClean="0"/>
              <a:t>First, </a:t>
            </a:r>
            <a:r>
              <a:rPr kumimoji="1" lang="en-US" altLang="ja-JP" dirty="0" smtClean="0"/>
              <a:t>3D volumes are hard to capture.</a:t>
            </a:r>
            <a:r>
              <a:rPr kumimoji="1" lang="en-US" altLang="ja-JP" baseline="0" dirty="0" smtClean="0"/>
              <a:t> There are scanning devices such as CT and MRI, but they require large setup of course. Also they cannot be used for graphics applications directly because they cannot capture color data.</a:t>
            </a:r>
          </a:p>
          <a:p>
            <a:endParaRPr kumimoji="1" lang="en-US" altLang="ja-JP" dirty="0" smtClean="0"/>
          </a:p>
          <a:p>
            <a:r>
              <a:rPr kumimoji="1" lang="en-US" altLang="ja-JP" dirty="0" smtClean="0"/>
              <a:t>Second, 3D volumes are hard to create. We have tried a</a:t>
            </a:r>
            <a:r>
              <a:rPr kumimoji="1" lang="en-US" altLang="ja-JP" baseline="0" dirty="0" smtClean="0"/>
              <a:t> very trivial approach of “painting” to voxels by hand, which proved to be really, really painful.</a:t>
            </a:r>
            <a:endParaRPr kumimoji="1" lang="en-US" altLang="ja-JP" dirty="0" smtClean="0"/>
          </a:p>
          <a:p>
            <a:endParaRPr kumimoji="1" lang="ja-JP" altLang="en-US" dirty="0"/>
          </a:p>
        </p:txBody>
      </p:sp>
      <p:sp>
        <p:nvSpPr>
          <p:cNvPr id="4" name="スライド番号プレースホルダ 3"/>
          <p:cNvSpPr>
            <a:spLocks noGrp="1"/>
          </p:cNvSpPr>
          <p:nvPr>
            <p:ph type="sldNum" sz="quarter" idx="10"/>
          </p:nvPr>
        </p:nvSpPr>
        <p:spPr/>
        <p:txBody>
          <a:bodyPr/>
          <a:lstStyle/>
          <a:p>
            <a:fld id="{C0A330FC-C3A1-468E-BDCF-53CBC41BDEFE}" type="slidenum">
              <a:rPr kumimoji="1" lang="ja-JP" altLang="en-US" smtClean="0"/>
              <a:pPr/>
              <a:t>3</a:t>
            </a:fld>
            <a:endParaRPr kumimoji="1" lang="ja-JP"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Previous</a:t>
            </a:r>
            <a:r>
              <a:rPr kumimoji="1" lang="en-US" altLang="ja-JP" baseline="0" dirty="0" smtClean="0"/>
              <a:t> </a:t>
            </a:r>
            <a:r>
              <a:rPr kumimoji="1" lang="en-US" altLang="ja-JP" dirty="0" smtClean="0"/>
              <a:t>approaches to volumetric</a:t>
            </a:r>
            <a:r>
              <a:rPr kumimoji="1" lang="en-US" altLang="ja-JP" baseline="0" dirty="0" smtClean="0"/>
              <a:t> modeling have been mostly based on texture synthesis, including procedural texture functions by Perlin in 1985, 2D texture synthesis on 3D cross-sections by </a:t>
            </a:r>
            <a:r>
              <a:rPr kumimoji="1" lang="en-US" altLang="ja-JP" baseline="0" dirty="0" err="1" smtClean="0"/>
              <a:t>Owada</a:t>
            </a:r>
            <a:r>
              <a:rPr kumimoji="1" lang="en-US" altLang="ja-JP" baseline="0" dirty="0" smtClean="0"/>
              <a:t> et al. in 2004, solid texture synthesis from 2D exemplars by Kopf et al. in 2007, and patch-based solid texture synthesis by Takayama et al. in 2008.</a:t>
            </a:r>
          </a:p>
          <a:p>
            <a:endParaRPr kumimoji="1" lang="en-US" altLang="ja-JP" baseline="0" dirty="0" smtClean="0"/>
          </a:p>
          <a:p>
            <a:r>
              <a:rPr kumimoji="1" lang="en-US" altLang="ja-JP" baseline="0" dirty="0" smtClean="0"/>
              <a:t>These are great works! However, they cannot candle global structures which are very often found in various fruits and vegetables such as tomatoes, strawberries, apples, and persimmons. Here, I emphasize such global structures with black lines.</a:t>
            </a:r>
          </a:p>
          <a:p>
            <a:endParaRPr kumimoji="1" lang="en-US" altLang="ja-JP" baseline="0" dirty="0" smtClean="0"/>
          </a:p>
          <a:p>
            <a:r>
              <a:rPr kumimoji="1" lang="en-US" altLang="ja-JP" baseline="0" dirty="0" smtClean="0"/>
              <a:t>Also note that these methods don’t have much control over global structures in the synthesis process; They feed some data such as function parameters, texture exemplars, and control maps as input, and they have to wait until the system completes the synthesis to see what comes out of it. In other words, they only have indirect control over global structures.</a:t>
            </a:r>
          </a:p>
          <a:p>
            <a:endParaRPr kumimoji="1" lang="en-US" altLang="ja-JP" baseline="0" dirty="0" smtClean="0"/>
          </a:p>
        </p:txBody>
      </p:sp>
      <p:sp>
        <p:nvSpPr>
          <p:cNvPr id="4" name="スライド番号プレースホルダ 3"/>
          <p:cNvSpPr>
            <a:spLocks noGrp="1"/>
          </p:cNvSpPr>
          <p:nvPr>
            <p:ph type="sldNum" sz="quarter" idx="10"/>
          </p:nvPr>
        </p:nvSpPr>
        <p:spPr/>
        <p:txBody>
          <a:bodyPr/>
          <a:lstStyle/>
          <a:p>
            <a:fld id="{C0A330FC-C3A1-468E-BDCF-53CBC41BDEFE}" type="slidenum">
              <a:rPr kumimoji="1" lang="ja-JP" altLang="en-US" smtClean="0"/>
              <a:pPr/>
              <a:t>4</a:t>
            </a:fld>
            <a:endParaRPr kumimoji="1" lang="ja-JP"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So</a:t>
            </a:r>
            <a:r>
              <a:rPr kumimoji="1" lang="en-US" altLang="ja-JP" baseline="0" dirty="0" smtClean="0"/>
              <a:t>, </a:t>
            </a:r>
            <a:r>
              <a:rPr kumimoji="1" lang="en-US" altLang="ja-JP" dirty="0" smtClean="0"/>
              <a:t>our goal</a:t>
            </a:r>
            <a:r>
              <a:rPr kumimoji="1" lang="en-US" altLang="ja-JP" baseline="0" dirty="0" smtClean="0"/>
              <a:t> is to provide direct control over such global structures.</a:t>
            </a:r>
          </a:p>
          <a:p>
            <a:r>
              <a:rPr kumimoji="1" lang="en-US" altLang="ja-JP" dirty="0" smtClean="0"/>
              <a:t>To</a:t>
            </a:r>
            <a:r>
              <a:rPr kumimoji="1" lang="en-US" altLang="ja-JP" baseline="0" dirty="0" smtClean="0"/>
              <a:t> enable this</a:t>
            </a:r>
            <a:r>
              <a:rPr kumimoji="1" lang="en-US" altLang="ja-JP" dirty="0" smtClean="0"/>
              <a:t>, we propose a new representation called Diffusion Surfaces.</a:t>
            </a:r>
          </a:p>
          <a:p>
            <a:endParaRPr kumimoji="1" lang="en-US" altLang="ja-JP" dirty="0" smtClean="0"/>
          </a:p>
          <a:p>
            <a:r>
              <a:rPr kumimoji="1" lang="en-US" altLang="ja-JP" dirty="0" smtClean="0"/>
              <a:t>Here I</a:t>
            </a:r>
            <a:r>
              <a:rPr kumimoji="1" lang="en-US" altLang="ja-JP" baseline="0" dirty="0" smtClean="0"/>
              <a:t> show </a:t>
            </a:r>
            <a:r>
              <a:rPr kumimoji="1" lang="en-US" altLang="ja-JP" dirty="0" smtClean="0"/>
              <a:t>a translucent visualization of</a:t>
            </a:r>
            <a:r>
              <a:rPr kumimoji="1" lang="en-US" altLang="ja-JP" baseline="0" dirty="0" smtClean="0"/>
              <a:t> the 3D tomato model which I showed earlier in the demo.</a:t>
            </a:r>
          </a:p>
          <a:p>
            <a:r>
              <a:rPr kumimoji="1" lang="en-US" altLang="ja-JP" baseline="0" dirty="0" smtClean="0"/>
              <a:t>In our representation, colors are defined on 3D surfaces, and such colors are diffused in 3D space to define a volumetric color distribution.</a:t>
            </a:r>
          </a:p>
          <a:p>
            <a:endParaRPr kumimoji="1" lang="en-US" altLang="ja-JP" baseline="0" dirty="0" smtClean="0"/>
          </a:p>
          <a:p>
            <a:r>
              <a:rPr kumimoji="1" lang="en-US" altLang="ja-JP" dirty="0" smtClean="0"/>
              <a:t>This is strongly</a:t>
            </a:r>
            <a:r>
              <a:rPr kumimoji="1" lang="en-US" altLang="ja-JP" baseline="0" dirty="0" smtClean="0"/>
              <a:t> </a:t>
            </a:r>
            <a:r>
              <a:rPr kumimoji="1" lang="en-US" altLang="ja-JP" dirty="0" smtClean="0"/>
              <a:t>inspired by Diffusion Curves which I will explain</a:t>
            </a:r>
            <a:r>
              <a:rPr kumimoji="1" lang="en-US" altLang="ja-JP" baseline="0" dirty="0" smtClean="0"/>
              <a:t> shortly.</a:t>
            </a:r>
          </a:p>
          <a:p>
            <a:endParaRPr kumimoji="1" lang="en-US" altLang="ja-JP" dirty="0" smtClean="0"/>
          </a:p>
          <a:p>
            <a:r>
              <a:rPr kumimoji="1" lang="en-US" altLang="ja-JP" baseline="0" dirty="0" smtClean="0"/>
              <a:t>Also in this work, we propose a simple sketch-based 3D modeling interface that allows the user to create 3D fruit models with intricate structures like this tomato more easily. I will explain this in the last half of my talk.</a:t>
            </a:r>
          </a:p>
          <a:p>
            <a:endParaRPr kumimoji="1" lang="en-US" altLang="ja-JP" baseline="0" dirty="0" smtClean="0"/>
          </a:p>
        </p:txBody>
      </p:sp>
      <p:sp>
        <p:nvSpPr>
          <p:cNvPr id="4" name="スライド番号プレースホルダ 3"/>
          <p:cNvSpPr>
            <a:spLocks noGrp="1"/>
          </p:cNvSpPr>
          <p:nvPr>
            <p:ph type="sldNum" sz="quarter" idx="10"/>
          </p:nvPr>
        </p:nvSpPr>
        <p:spPr/>
        <p:txBody>
          <a:bodyPr/>
          <a:lstStyle/>
          <a:p>
            <a:fld id="{C0A330FC-C3A1-468E-BDCF-53CBC41BDEFE}" type="slidenum">
              <a:rPr kumimoji="1" lang="ja-JP" altLang="en-US" smtClean="0"/>
              <a:pPr/>
              <a:t>5</a:t>
            </a:fld>
            <a:endParaRPr kumimoji="1" lang="ja-JP"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OK, first I introduce</a:t>
            </a:r>
            <a:r>
              <a:rPr kumimoji="1" lang="en-US" altLang="ja-JP" baseline="0" dirty="0" smtClean="0"/>
              <a:t> </a:t>
            </a:r>
            <a:r>
              <a:rPr kumimoji="1" lang="en-US" altLang="ja-JP" dirty="0" smtClean="0"/>
              <a:t>the definition of Diffusion Surfaces.</a:t>
            </a:r>
            <a:endParaRPr kumimoji="1" lang="ja-JP" altLang="en-US" dirty="0"/>
          </a:p>
        </p:txBody>
      </p:sp>
      <p:sp>
        <p:nvSpPr>
          <p:cNvPr id="4" name="スライド番号プレースホルダ 3"/>
          <p:cNvSpPr>
            <a:spLocks noGrp="1"/>
          </p:cNvSpPr>
          <p:nvPr>
            <p:ph type="sldNum" sz="quarter" idx="10"/>
          </p:nvPr>
        </p:nvSpPr>
        <p:spPr/>
        <p:txBody>
          <a:bodyPr/>
          <a:lstStyle/>
          <a:p>
            <a:fld id="{C0A330FC-C3A1-468E-BDCF-53CBC41BDEFE}" type="slidenum">
              <a:rPr kumimoji="1" lang="ja-JP" altLang="en-US" smtClean="0"/>
              <a:pPr/>
              <a:t>6</a:t>
            </a:fld>
            <a:endParaRPr kumimoji="1" lang="ja-JP"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Because it’s strongly in</a:t>
            </a:r>
            <a:r>
              <a:rPr kumimoji="1" lang="en-US" altLang="ja-JP" baseline="0" dirty="0" smtClean="0"/>
              <a:t>spired by Diffusion Curves proposed by </a:t>
            </a:r>
            <a:r>
              <a:rPr kumimoji="1" lang="en-US" altLang="ja-JP" baseline="0" dirty="0" err="1" smtClean="0"/>
              <a:t>Orzan</a:t>
            </a:r>
            <a:r>
              <a:rPr kumimoji="1" lang="en-US" altLang="ja-JP" baseline="0" dirty="0" smtClean="0"/>
              <a:t> et al. in 2008, let me first explain their work briefly.</a:t>
            </a:r>
          </a:p>
          <a:p>
            <a:endParaRPr kumimoji="1" lang="en-US" altLang="ja-JP" baseline="0" dirty="0" smtClean="0"/>
          </a:p>
          <a:p>
            <a:r>
              <a:rPr kumimoji="1" lang="en-US" altLang="ja-JP" baseline="0" dirty="0" smtClean="0"/>
              <a:t>Diffusion Curves are simply 2D curves with colors assigned on either side.</a:t>
            </a:r>
          </a:p>
          <a:p>
            <a:r>
              <a:rPr kumimoji="1" lang="en-US" altLang="ja-JP" baseline="0" dirty="0" smtClean="0"/>
              <a:t>And such colors are diffused over 2D raster image to produce a smooth color distribution.</a:t>
            </a:r>
          </a:p>
          <a:p>
            <a:r>
              <a:rPr kumimoji="1" lang="en-US" altLang="ja-JP" baseline="0" dirty="0" smtClean="0"/>
              <a:t>For this diffusion, the system solves a 2D Poisson equation.</a:t>
            </a:r>
          </a:p>
          <a:p>
            <a:endParaRPr kumimoji="1" lang="en-US" altLang="ja-JP" baseline="0" dirty="0" smtClean="0"/>
          </a:p>
        </p:txBody>
      </p:sp>
      <p:sp>
        <p:nvSpPr>
          <p:cNvPr id="4" name="スライド番号プレースホルダ 3"/>
          <p:cNvSpPr>
            <a:spLocks noGrp="1"/>
          </p:cNvSpPr>
          <p:nvPr>
            <p:ph type="sldNum" sz="quarter" idx="10"/>
          </p:nvPr>
        </p:nvSpPr>
        <p:spPr/>
        <p:txBody>
          <a:bodyPr/>
          <a:lstStyle/>
          <a:p>
            <a:fld id="{C0A330FC-C3A1-468E-BDCF-53CBC41BDEFE}" type="slidenum">
              <a:rPr kumimoji="1" lang="ja-JP" altLang="en-US" smtClean="0"/>
              <a:pPr/>
              <a:t>7</a:t>
            </a:fld>
            <a:endParaRPr kumimoji="1" lang="ja-JP"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Analogous to Diffusion Curves, Diffusion</a:t>
            </a:r>
            <a:r>
              <a:rPr kumimoji="1" lang="en-US" altLang="ja-JP" baseline="0" dirty="0" smtClean="0"/>
              <a:t> Surfaces are simply 3D surfaces with colors assigned to either side.</a:t>
            </a:r>
          </a:p>
          <a:p>
            <a:r>
              <a:rPr kumimoji="1" lang="en-US" altLang="ja-JP" baseline="0" dirty="0" smtClean="0"/>
              <a:t>Such colors are diffused smoothly over 3D volume to produce a volumetric color distribution.</a:t>
            </a:r>
          </a:p>
          <a:p>
            <a:r>
              <a:rPr kumimoji="1" lang="en-US" altLang="ja-JP" baseline="0" dirty="0" smtClean="0"/>
              <a:t>To compute this diffusion, one straightforward way would be to solve a 3D Poisson equation,…</a:t>
            </a:r>
            <a:endParaRPr kumimoji="1" lang="ja-JP" altLang="en-US" dirty="0"/>
          </a:p>
        </p:txBody>
      </p:sp>
      <p:sp>
        <p:nvSpPr>
          <p:cNvPr id="4" name="スライド番号プレースホルダ 3"/>
          <p:cNvSpPr>
            <a:spLocks noGrp="1"/>
          </p:cNvSpPr>
          <p:nvPr>
            <p:ph type="sldNum" sz="quarter" idx="10"/>
          </p:nvPr>
        </p:nvSpPr>
        <p:spPr/>
        <p:txBody>
          <a:bodyPr/>
          <a:lstStyle/>
          <a:p>
            <a:fld id="{C0A330FC-C3A1-468E-BDCF-53CBC41BDEFE}" type="slidenum">
              <a:rPr kumimoji="1" lang="ja-JP" altLang="en-US" smtClean="0"/>
              <a:pPr/>
              <a:t>8</a:t>
            </a:fld>
            <a:endParaRPr kumimoji="1" lang="ja-JP"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But we found that 3D Poisson equation is very</a:t>
            </a:r>
            <a:r>
              <a:rPr kumimoji="1" lang="en-US" altLang="ja-JP" baseline="0" dirty="0" smtClean="0"/>
              <a:t> </a:t>
            </a:r>
            <a:r>
              <a:rPr kumimoji="1" lang="en-US" altLang="ja-JP" dirty="0" smtClean="0"/>
              <a:t>expensive to solve.</a:t>
            </a:r>
            <a:endParaRPr kumimoji="1" lang="en-US" altLang="ja-JP" baseline="0" dirty="0" smtClean="0"/>
          </a:p>
          <a:p>
            <a:r>
              <a:rPr kumimoji="1" lang="en-US" altLang="ja-JP" baseline="0" dirty="0" smtClean="0"/>
              <a:t>This is because it requires large memory and heavy precomputation.</a:t>
            </a:r>
          </a:p>
          <a:p>
            <a:r>
              <a:rPr kumimoji="1" lang="en-US" altLang="ja-JP" baseline="0" dirty="0" smtClean="0"/>
              <a:t>In particular, it requires dense volume tessellation for achieving satisfactory quality.</a:t>
            </a:r>
            <a:endParaRPr kumimoji="1" lang="en-US" altLang="ja-JP" dirty="0" smtClean="0"/>
          </a:p>
          <a:p>
            <a:endParaRPr kumimoji="1" lang="en-US" altLang="ja-JP" dirty="0" smtClean="0"/>
          </a:p>
          <a:p>
            <a:r>
              <a:rPr kumimoji="1" lang="en-US" altLang="ja-JP" dirty="0" smtClean="0"/>
              <a:t>Here taking</a:t>
            </a:r>
            <a:r>
              <a:rPr kumimoji="1" lang="en-US" altLang="ja-JP" baseline="0" dirty="0" smtClean="0"/>
              <a:t> persimmon as an example, this is a case where we use a coarse tetrahedral mesh to tessellate the volume. And clearly we can see artifacts in some regions.</a:t>
            </a:r>
          </a:p>
          <a:p>
            <a:endParaRPr kumimoji="1" lang="en-US" altLang="ja-JP" baseline="0" dirty="0" smtClean="0"/>
          </a:p>
          <a:p>
            <a:r>
              <a:rPr kumimoji="1" lang="en-US" altLang="ja-JP" baseline="0" dirty="0" smtClean="0"/>
              <a:t>So we need to use a much denser tetrahedral mesh, but in this case it requires much more memory, and it takes much longer time to </a:t>
            </a:r>
            <a:r>
              <a:rPr kumimoji="1" lang="en-US" altLang="ja-JP" baseline="0" dirty="0" err="1" smtClean="0"/>
              <a:t>precompute</a:t>
            </a:r>
            <a:r>
              <a:rPr kumimoji="1" lang="en-US" altLang="ja-JP" baseline="0" dirty="0" smtClean="0"/>
              <a:t>.</a:t>
            </a:r>
          </a:p>
          <a:p>
            <a:r>
              <a:rPr kumimoji="1" lang="en-US" altLang="ja-JP" baseline="0" dirty="0" smtClean="0"/>
              <a:t>Note that this happens every time the model geometry is changed.</a:t>
            </a:r>
          </a:p>
          <a:p>
            <a:r>
              <a:rPr kumimoji="1" lang="en-US" altLang="ja-JP" baseline="0" dirty="0" smtClean="0"/>
              <a:t>Interactive cutting at runtime is not that slow, thanks to the heavy precomputation, though.</a:t>
            </a:r>
          </a:p>
          <a:p>
            <a:endParaRPr kumimoji="1" lang="en-US" altLang="ja-JP" baseline="0" dirty="0" smtClean="0"/>
          </a:p>
          <a:p>
            <a:r>
              <a:rPr kumimoji="1" lang="en-US" altLang="ja-JP" baseline="0" dirty="0" smtClean="0"/>
              <a:t>Anyway, we think that this heavy precomputation is unsuitable for interactive creation of fruit which involves much trial and error.</a:t>
            </a:r>
          </a:p>
          <a:p>
            <a:endParaRPr kumimoji="1" lang="en-US" altLang="ja-JP" baseline="0" dirty="0" smtClean="0"/>
          </a:p>
        </p:txBody>
      </p:sp>
      <p:sp>
        <p:nvSpPr>
          <p:cNvPr id="4" name="スライド番号プレースホルダ 3"/>
          <p:cNvSpPr>
            <a:spLocks noGrp="1"/>
          </p:cNvSpPr>
          <p:nvPr>
            <p:ph type="sldNum" sz="quarter" idx="10"/>
          </p:nvPr>
        </p:nvSpPr>
        <p:spPr/>
        <p:txBody>
          <a:bodyPr/>
          <a:lstStyle/>
          <a:p>
            <a:fld id="{C0A330FC-C3A1-468E-BDCF-53CBC41BDEFE}" type="slidenum">
              <a:rPr kumimoji="1" lang="ja-JP" altLang="en-US" smtClean="0"/>
              <a:pPr/>
              <a:t>9</a:t>
            </a:fld>
            <a:endParaRPr kumimoji="1" lang="ja-JP"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lvl1pPr algn="ctr">
              <a:defRPr/>
            </a:lvl1p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1F407270-8E5F-4050-9162-37A8EF80FD9D}" type="datetime1">
              <a:rPr kumimoji="1" lang="ja-JP" altLang="en-US" smtClean="0"/>
              <a:pPr/>
              <a:t>2014/7/31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dirty="0"/>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a:t>
            </a:fld>
            <a:endParaRPr kumimoji="1" lang="ja-JP" altLang="en-US"/>
          </a:p>
        </p:txBody>
      </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p:txBody>
          <a:bodyPr/>
          <a:lstStyle/>
          <a:p>
            <a:pPr lvl="0"/>
            <a:r>
              <a:rPr kumimoji="1" lang="ja-JP" altLang="en-US" dirty="0" smtClean="0"/>
              <a:t>マスタ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 3"/>
          <p:cNvSpPr>
            <a:spLocks noGrp="1"/>
          </p:cNvSpPr>
          <p:nvPr>
            <p:ph type="dt" sz="half" idx="10"/>
          </p:nvPr>
        </p:nvSpPr>
        <p:spPr/>
        <p:txBody>
          <a:bodyPr/>
          <a:lstStyle/>
          <a:p>
            <a:fld id="{7F89893C-C0AA-49D1-87BE-6720A651BFA0}" type="datetime1">
              <a:rPr kumimoji="1" lang="ja-JP" altLang="en-US" smtClean="0"/>
              <a:pPr/>
              <a:t>2014/7/31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dirty="0"/>
          </a:p>
        </p:txBody>
      </p:sp>
      <p:sp>
        <p:nvSpPr>
          <p:cNvPr id="6" name="スライド番号プレースホルダ 5"/>
          <p:cNvSpPr>
            <a:spLocks noGrp="1"/>
          </p:cNvSpPr>
          <p:nvPr>
            <p:ph type="sldNum" sz="quarter" idx="12"/>
          </p:nvPr>
        </p:nvSpPr>
        <p:spPr/>
        <p:txBody>
          <a:bodyPr/>
          <a:lstStyle/>
          <a:p>
            <a:fld id="{BE387D97-BE28-4FFD-BA13-A9D9CEA3CCD0}" type="slidenum">
              <a:rPr kumimoji="1" lang="ja-JP" altLang="en-US" smtClean="0"/>
              <a:pPr/>
              <a:t>‹#›</a:t>
            </a:fld>
            <a:endParaRPr kumimoji="1" lang="ja-JP" altLang="en-US" dirty="0"/>
          </a:p>
        </p:txBody>
      </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マスタ タイトルの書式設定</a:t>
            </a:r>
            <a:endParaRPr kumimoji="1" lang="ja-JP" altLang="en-US" dirty="0"/>
          </a:p>
        </p:txBody>
      </p:sp>
      <p:sp>
        <p:nvSpPr>
          <p:cNvPr id="3" name="コンテンツ プレースホルダ 2"/>
          <p:cNvSpPr>
            <a:spLocks noGrp="1"/>
          </p:cNvSpPr>
          <p:nvPr>
            <p:ph sz="half" idx="1"/>
          </p:nvPr>
        </p:nvSpPr>
        <p:spPr>
          <a:xfrm>
            <a:off x="251520" y="1340768"/>
            <a:ext cx="4244280" cy="4785395"/>
          </a:xfrm>
        </p:spPr>
        <p:txBody>
          <a:bodyPr>
            <a:normAutofit/>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kumimoji="1" lang="ja-JP" altLang="en-US" dirty="0" smtClean="0"/>
              <a:t>マスタ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コンテンツ プレースホルダ 3"/>
          <p:cNvSpPr>
            <a:spLocks noGrp="1"/>
          </p:cNvSpPr>
          <p:nvPr>
            <p:ph sz="half" idx="2"/>
          </p:nvPr>
        </p:nvSpPr>
        <p:spPr>
          <a:xfrm>
            <a:off x="4648200" y="1340768"/>
            <a:ext cx="4244280" cy="4785395"/>
          </a:xfrm>
        </p:spPr>
        <p:txBody>
          <a:bodyPr>
            <a:normAutofit/>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kumimoji="1" lang="ja-JP" altLang="en-US" dirty="0" smtClean="0"/>
              <a:t>マスタ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5" name="日付プレースホルダ 4"/>
          <p:cNvSpPr>
            <a:spLocks noGrp="1"/>
          </p:cNvSpPr>
          <p:nvPr>
            <p:ph type="dt" sz="half" idx="10"/>
          </p:nvPr>
        </p:nvSpPr>
        <p:spPr/>
        <p:txBody>
          <a:bodyPr/>
          <a:lstStyle/>
          <a:p>
            <a:fld id="{908442EB-ED70-43A6-9F41-2B5CFCBC4833}" type="datetime1">
              <a:rPr kumimoji="1" lang="ja-JP" altLang="en-US" smtClean="0"/>
              <a:pPr/>
              <a:t>2014/7/31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pPr/>
              <a:t>‹#›</a:t>
            </a:fld>
            <a:endParaRPr kumimoji="1" lang="ja-JP" altLang="en-US"/>
          </a:p>
        </p:txBody>
      </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fld id="{EC84DE35-0206-477C-A3E7-B44FEE8C7004}" type="datetime1">
              <a:rPr kumimoji="1" lang="ja-JP" altLang="en-US" smtClean="0"/>
              <a:pPr/>
              <a:t>2014/7/31</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pPr/>
              <a:t>‹#›</a:t>
            </a:fld>
            <a:endParaRPr kumimoji="1" lang="ja-JP" altLang="en-US"/>
          </a:p>
        </p:txBody>
      </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99365D9C-3C98-4A21-83B3-9107973B36AA}" type="datetime1">
              <a:rPr kumimoji="1" lang="ja-JP" altLang="en-US" smtClean="0"/>
              <a:pPr/>
              <a:t>2014/7/31</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pPr/>
              <a:t>‹#›</a:t>
            </a:fld>
            <a:endParaRPr kumimoji="1" lang="ja-JP" altLang="en-US"/>
          </a:p>
        </p:txBody>
      </p:sp>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251520" y="116632"/>
            <a:ext cx="8640960" cy="1115616"/>
          </a:xfrm>
          <a:prstGeom prst="rect">
            <a:avLst/>
          </a:prstGeom>
        </p:spPr>
        <p:txBody>
          <a:bodyPr vert="horz" lIns="91440" tIns="45720" rIns="91440" bIns="45720" rtlCol="0" anchor="ctr">
            <a:normAutofit/>
          </a:bodyPr>
          <a:lstStyle/>
          <a:p>
            <a:r>
              <a:rPr kumimoji="1" lang="ja-JP" altLang="en-US" dirty="0" smtClean="0"/>
              <a:t>マスタ タイトルの書式設定</a:t>
            </a:r>
            <a:endParaRPr kumimoji="1" lang="ja-JP" altLang="en-US" dirty="0"/>
          </a:p>
        </p:txBody>
      </p:sp>
      <p:sp>
        <p:nvSpPr>
          <p:cNvPr id="3" name="テキスト プレースホルダ 2"/>
          <p:cNvSpPr>
            <a:spLocks noGrp="1"/>
          </p:cNvSpPr>
          <p:nvPr>
            <p:ph type="body" idx="1"/>
          </p:nvPr>
        </p:nvSpPr>
        <p:spPr>
          <a:xfrm>
            <a:off x="251520" y="1340768"/>
            <a:ext cx="8640960" cy="5400600"/>
          </a:xfrm>
          <a:prstGeom prst="rect">
            <a:avLst/>
          </a:prstGeom>
        </p:spPr>
        <p:txBody>
          <a:bodyPr vert="horz" lIns="91440" tIns="45720" rIns="91440" bIns="45720" rtlCol="0">
            <a:normAutofit/>
          </a:bodyPr>
          <a:lstStyle/>
          <a:p>
            <a:pPr lvl="0"/>
            <a:r>
              <a:rPr kumimoji="1" lang="ja-JP" altLang="en-US" dirty="0" smtClean="0"/>
              <a:t>マスタ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B94138-5DF3-4710-A057-BE9077063D44}" type="datetime1">
              <a:rPr kumimoji="1" lang="ja-JP" altLang="en-US" smtClean="0"/>
              <a:pPr/>
              <a:t>2014/7/31</a:t>
            </a:fld>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 5"/>
          <p:cNvSpPr>
            <a:spLocks noGrp="1"/>
          </p:cNvSpPr>
          <p:nvPr>
            <p:ph type="sldNum" sz="quarter" idx="4"/>
          </p:nvPr>
        </p:nvSpPr>
        <p:spPr>
          <a:xfrm>
            <a:off x="7020272" y="6525344"/>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D2D8002D-B5B0-4BAC-B1F6-782DDCCE6D9C}" type="slidenum">
              <a:rPr lang="ja-JP" altLang="en-US" smtClean="0"/>
              <a:pPr/>
              <a:t>‹#›</a:t>
            </a:fld>
            <a:endParaRPr lang="ja-JP" altLang="en-US"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5" r:id="rId3"/>
    <p:sldLayoutId id="2147483667" r:id="rId4"/>
    <p:sldLayoutId id="2147483668" r:id="rId5"/>
  </p:sldLayoutIdLst>
  <p:transition/>
  <p:timing>
    <p:tnLst>
      <p:par>
        <p:cTn id="1" dur="indefinite" restart="never" nodeType="tmRoot"/>
      </p:par>
    </p:tnLst>
  </p:timing>
  <p:hf hdr="0" ftr="0" dt="0"/>
  <p:txStyles>
    <p:titleStyle>
      <a:lvl1pPr algn="l"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enshi84@gmail.com" TargetMode="External"/><Relationship Id="rId7"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takeo@acm.org" TargetMode="External"/><Relationship Id="rId5" Type="http://schemas.openxmlformats.org/officeDocument/2006/relationships/hyperlink" Target="mailto:andy@nealen.net" TargetMode="External"/><Relationship Id="rId4" Type="http://schemas.openxmlformats.org/officeDocument/2006/relationships/hyperlink" Target="mailto:sorkine@cs.nyu.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3.jpeg"/><Relationship Id="rId11" Type="http://schemas.openxmlformats.org/officeDocument/2006/relationships/image" Target="../media/image33.jpeg"/><Relationship Id="rId5" Type="http://schemas.openxmlformats.org/officeDocument/2006/relationships/image" Target="../media/image42.png"/><Relationship Id="rId10" Type="http://schemas.openxmlformats.org/officeDocument/2006/relationships/image" Target="../media/image39.jpeg"/><Relationship Id="rId4" Type="http://schemas.openxmlformats.org/officeDocument/2006/relationships/image" Target="../media/image41.pn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avi"/><Relationship Id="rId1" Type="http://schemas.microsoft.com/office/2007/relationships/media" Target="../media/media2.avi"/><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avi"/><Relationship Id="rId1" Type="http://schemas.microsoft.com/office/2007/relationships/media" Target="../media/media3.avi"/><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avi"/><Relationship Id="rId1" Type="http://schemas.microsoft.com/office/2007/relationships/media" Target="../media/media4.avi"/><Relationship Id="rId5" Type="http://schemas.openxmlformats.org/officeDocument/2006/relationships/image" Target="../media/image55.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avi"/><Relationship Id="rId1" Type="http://schemas.microsoft.com/office/2007/relationships/media" Target="../media/media5.avi"/><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6.avi"/><Relationship Id="rId1" Type="http://schemas.microsoft.com/office/2007/relationships/media" Target="../media/media6.avi"/><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31.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insideinsides.blogspot.com/" TargetMode="External"/><Relationship Id="rId4" Type="http://schemas.openxmlformats.org/officeDocument/2006/relationships/image" Target="../media/image69.gif"/></Relationships>
</file>

<file path=ppt/slides/_rels/slide3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9.png"/><Relationship Id="rId7"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20.png"/><Relationship Id="rId9" Type="http://schemas.openxmlformats.org/officeDocument/2006/relationships/image" Target="../media/image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75.png"/><Relationship Id="rId11" Type="http://schemas.openxmlformats.org/officeDocument/2006/relationships/hyperlink" Target="mailto:kenshi84@gmail.com" TargetMode="External"/><Relationship Id="rId5" Type="http://schemas.openxmlformats.org/officeDocument/2006/relationships/image" Target="../media/image74.png"/><Relationship Id="rId10" Type="http://schemas.openxmlformats.org/officeDocument/2006/relationships/hyperlink" Target="http://www-ui.is.s.u-tokyo.ac.jp/~kenshi/DiffusionSurfaces" TargetMode="External"/><Relationship Id="rId4" Type="http://schemas.openxmlformats.org/officeDocument/2006/relationships/image" Target="../media/image73.png"/><Relationship Id="rId9" Type="http://schemas.openxmlformats.org/officeDocument/2006/relationships/image" Target="../media/image62.png"/></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smtClean="0"/>
              <a:t>Volumetric Modeling with Diffusion Surfaces</a:t>
            </a:r>
            <a:endParaRPr kumimoji="1" lang="ja-JP" altLang="en-US" dirty="0"/>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pPr/>
              <a:t>1</a:t>
            </a:fld>
            <a:endParaRPr kumimoji="1" lang="ja-JP" altLang="en-US"/>
          </a:p>
        </p:txBody>
      </p:sp>
      <p:sp>
        <p:nvSpPr>
          <p:cNvPr id="5" name="テキスト ボックス 4"/>
          <p:cNvSpPr txBox="1"/>
          <p:nvPr/>
        </p:nvSpPr>
        <p:spPr>
          <a:xfrm>
            <a:off x="215516" y="4149080"/>
            <a:ext cx="2412268" cy="923330"/>
          </a:xfrm>
          <a:prstGeom prst="rect">
            <a:avLst/>
          </a:prstGeom>
          <a:noFill/>
        </p:spPr>
        <p:txBody>
          <a:bodyPr wrap="square" rtlCol="0">
            <a:spAutoFit/>
          </a:bodyPr>
          <a:lstStyle/>
          <a:p>
            <a:r>
              <a:rPr kumimoji="1" lang="en-US" altLang="ja-JP" sz="2000" b="1" dirty="0" smtClean="0"/>
              <a:t>Kenshi Takayama</a:t>
            </a:r>
          </a:p>
          <a:p>
            <a:r>
              <a:rPr lang="en-US" altLang="ja-JP" dirty="0" smtClean="0">
                <a:solidFill>
                  <a:schemeClr val="bg1">
                    <a:lumMod val="50000"/>
                  </a:schemeClr>
                </a:solidFill>
              </a:rPr>
              <a:t>The University of Tokyo</a:t>
            </a:r>
          </a:p>
          <a:p>
            <a:r>
              <a:rPr kumimoji="1" lang="en-US" altLang="ja-JP" sz="1600" dirty="0" smtClean="0">
                <a:hlinkClick r:id="rId3"/>
              </a:rPr>
              <a:t>kenshi84@gmail.com</a:t>
            </a:r>
            <a:endParaRPr lang="en-US" altLang="ja-JP" dirty="0"/>
          </a:p>
        </p:txBody>
      </p:sp>
      <p:sp>
        <p:nvSpPr>
          <p:cNvPr id="6" name="テキスト ボックス 5"/>
          <p:cNvSpPr txBox="1"/>
          <p:nvPr/>
        </p:nvSpPr>
        <p:spPr>
          <a:xfrm>
            <a:off x="2591780" y="4149080"/>
            <a:ext cx="2124236" cy="923330"/>
          </a:xfrm>
          <a:prstGeom prst="rect">
            <a:avLst/>
          </a:prstGeom>
          <a:noFill/>
        </p:spPr>
        <p:txBody>
          <a:bodyPr wrap="square" rtlCol="0">
            <a:spAutoFit/>
          </a:bodyPr>
          <a:lstStyle/>
          <a:p>
            <a:r>
              <a:rPr kumimoji="1" lang="en-US" altLang="ja-JP" sz="2000" b="1" dirty="0" smtClean="0"/>
              <a:t>Olga Sorkine</a:t>
            </a:r>
          </a:p>
          <a:p>
            <a:r>
              <a:rPr lang="en-US" altLang="ja-JP" dirty="0" smtClean="0">
                <a:solidFill>
                  <a:schemeClr val="bg1">
                    <a:lumMod val="50000"/>
                  </a:schemeClr>
                </a:solidFill>
              </a:rPr>
              <a:t>New York University</a:t>
            </a:r>
          </a:p>
          <a:p>
            <a:r>
              <a:rPr kumimoji="1" lang="en-US" altLang="ja-JP" sz="1600" dirty="0" smtClean="0">
                <a:hlinkClick r:id="rId4"/>
              </a:rPr>
              <a:t>sorkine@cs</a:t>
            </a:r>
            <a:r>
              <a:rPr lang="en-US" altLang="ja-JP" sz="1600" dirty="0" smtClean="0">
                <a:hlinkClick r:id="rId4"/>
              </a:rPr>
              <a:t>.nyu.edu</a:t>
            </a:r>
            <a:endParaRPr lang="en-US" altLang="ja-JP" sz="1600" dirty="0" smtClean="0"/>
          </a:p>
        </p:txBody>
      </p:sp>
      <p:sp>
        <p:nvSpPr>
          <p:cNvPr id="7" name="テキスト ボックス 6"/>
          <p:cNvSpPr txBox="1"/>
          <p:nvPr/>
        </p:nvSpPr>
        <p:spPr>
          <a:xfrm>
            <a:off x="4680012" y="4149080"/>
            <a:ext cx="2268252" cy="923330"/>
          </a:xfrm>
          <a:prstGeom prst="rect">
            <a:avLst/>
          </a:prstGeom>
          <a:noFill/>
        </p:spPr>
        <p:txBody>
          <a:bodyPr wrap="square" rtlCol="0">
            <a:spAutoFit/>
          </a:bodyPr>
          <a:lstStyle/>
          <a:p>
            <a:r>
              <a:rPr kumimoji="1" lang="en-US" altLang="ja-JP" sz="2000" b="1" dirty="0" smtClean="0"/>
              <a:t>Andrew Nealen</a:t>
            </a:r>
          </a:p>
          <a:p>
            <a:r>
              <a:rPr lang="en-US" altLang="ja-JP" dirty="0" smtClean="0">
                <a:solidFill>
                  <a:schemeClr val="bg1">
                    <a:lumMod val="50000"/>
                  </a:schemeClr>
                </a:solidFill>
              </a:rPr>
              <a:t>Rutgers University</a:t>
            </a:r>
          </a:p>
          <a:p>
            <a:r>
              <a:rPr kumimoji="1" lang="en-US" altLang="ja-JP" sz="1600" dirty="0" smtClean="0">
                <a:hlinkClick r:id="rId5"/>
              </a:rPr>
              <a:t>andy@nealen.net</a:t>
            </a:r>
            <a:endParaRPr kumimoji="1" lang="en-US" altLang="ja-JP" sz="1600" dirty="0" smtClean="0"/>
          </a:p>
        </p:txBody>
      </p:sp>
      <p:sp>
        <p:nvSpPr>
          <p:cNvPr id="8" name="テキスト ボックス 7"/>
          <p:cNvSpPr txBox="1"/>
          <p:nvPr/>
        </p:nvSpPr>
        <p:spPr>
          <a:xfrm>
            <a:off x="6660232" y="4149080"/>
            <a:ext cx="2483768" cy="1200329"/>
          </a:xfrm>
          <a:prstGeom prst="rect">
            <a:avLst/>
          </a:prstGeom>
          <a:noFill/>
        </p:spPr>
        <p:txBody>
          <a:bodyPr wrap="square" rtlCol="0">
            <a:spAutoFit/>
          </a:bodyPr>
          <a:lstStyle/>
          <a:p>
            <a:r>
              <a:rPr kumimoji="1" lang="en-US" altLang="ja-JP" sz="2000" b="1" dirty="0" smtClean="0"/>
              <a:t>Takeo Igarashi</a:t>
            </a:r>
          </a:p>
          <a:p>
            <a:r>
              <a:rPr lang="en-US" altLang="ja-JP" dirty="0" smtClean="0">
                <a:solidFill>
                  <a:schemeClr val="bg1">
                    <a:lumMod val="50000"/>
                  </a:schemeClr>
                </a:solidFill>
              </a:rPr>
              <a:t>The University of Tokyo</a:t>
            </a:r>
          </a:p>
          <a:p>
            <a:r>
              <a:rPr kumimoji="1" lang="en-US" altLang="ja-JP" dirty="0" smtClean="0">
                <a:solidFill>
                  <a:schemeClr val="bg1">
                    <a:lumMod val="50000"/>
                  </a:schemeClr>
                </a:solidFill>
              </a:rPr>
              <a:t>JST ERATO</a:t>
            </a:r>
          </a:p>
          <a:p>
            <a:r>
              <a:rPr lang="en-US" altLang="ja-JP" sz="1600" dirty="0" smtClean="0">
                <a:hlinkClick r:id="rId6"/>
              </a:rPr>
              <a:t>takeo@acm.org</a:t>
            </a:r>
            <a:endParaRPr lang="en-US" altLang="ja-JP" sz="1600" dirty="0" smtClean="0"/>
          </a:p>
        </p:txBody>
      </p:sp>
      <p:pic>
        <p:nvPicPr>
          <p:cNvPr id="9" name="Picture 10" descr="C:\Users\kenshi\Documents\material - videos\asia2010 - DiffusionSurfaces\still\capture_57890.bmp"/>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059832" y="72008"/>
            <a:ext cx="2939819" cy="2204864"/>
          </a:xfrm>
          <a:prstGeom prst="rect">
            <a:avLst/>
          </a:prstGeom>
          <a:noFill/>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Replace Poisson eq. with PMVC</a:t>
            </a:r>
            <a:endParaRPr lang="ja-JP" altLang="en-US" dirty="0"/>
          </a:p>
        </p:txBody>
      </p:sp>
      <p:sp>
        <p:nvSpPr>
          <p:cNvPr id="3" name="コンテンツ プレースホルダ 2"/>
          <p:cNvSpPr>
            <a:spLocks noGrp="1"/>
          </p:cNvSpPr>
          <p:nvPr>
            <p:ph idx="1"/>
          </p:nvPr>
        </p:nvSpPr>
        <p:spPr/>
        <p:txBody>
          <a:bodyPr>
            <a:normAutofit lnSpcReduction="10000"/>
          </a:bodyPr>
          <a:lstStyle/>
          <a:p>
            <a:r>
              <a:rPr lang="en-US" altLang="ja-JP" b="1" dirty="0" smtClean="0"/>
              <a:t>P</a:t>
            </a:r>
            <a:r>
              <a:rPr lang="en-US" altLang="ja-JP" dirty="0" smtClean="0"/>
              <a:t>ositive </a:t>
            </a:r>
            <a:r>
              <a:rPr lang="en-US" altLang="ja-JP" b="1" dirty="0" smtClean="0"/>
              <a:t>M</a:t>
            </a:r>
            <a:r>
              <a:rPr lang="en-US" altLang="ja-JP" dirty="0" smtClean="0"/>
              <a:t>ean </a:t>
            </a:r>
            <a:r>
              <a:rPr lang="en-US" altLang="ja-JP" b="1" dirty="0" smtClean="0"/>
              <a:t>V</a:t>
            </a:r>
            <a:r>
              <a:rPr lang="en-US" altLang="ja-JP" dirty="0" smtClean="0"/>
              <a:t>alue </a:t>
            </a:r>
            <a:r>
              <a:rPr lang="en-US" altLang="ja-JP" b="1" dirty="0" smtClean="0"/>
              <a:t>C</a:t>
            </a:r>
            <a:r>
              <a:rPr lang="en-US" altLang="ja-JP" dirty="0" smtClean="0"/>
              <a:t>oordinates [</a:t>
            </a:r>
            <a:r>
              <a:rPr lang="en-US" altLang="ja-JP" dirty="0" err="1" smtClean="0"/>
              <a:t>Lipman</a:t>
            </a:r>
            <a:r>
              <a:rPr lang="en-US" altLang="ja-JP" dirty="0" smtClean="0"/>
              <a:t> 2007]</a:t>
            </a:r>
            <a:endParaRPr lang="ja-JP" altLang="en-US" dirty="0" smtClean="0"/>
          </a:p>
          <a:p>
            <a:pPr lvl="1"/>
            <a:r>
              <a:rPr lang="en-US" altLang="ja-JP" dirty="0" smtClean="0"/>
              <a:t>Developed for cage-based mesh deformation</a:t>
            </a:r>
          </a:p>
          <a:p>
            <a:pPr lvl="1"/>
            <a:endParaRPr lang="en-US" altLang="ja-JP" dirty="0" smtClean="0"/>
          </a:p>
          <a:p>
            <a:pPr lvl="1"/>
            <a:endParaRPr lang="en-US" altLang="ja-JP" dirty="0" smtClean="0"/>
          </a:p>
          <a:p>
            <a:pPr lvl="1"/>
            <a:endParaRPr lang="en-US" altLang="ja-JP" dirty="0" smtClean="0"/>
          </a:p>
          <a:p>
            <a:pPr lvl="1"/>
            <a:endParaRPr lang="en-US" altLang="ja-JP" dirty="0" smtClean="0"/>
          </a:p>
          <a:p>
            <a:pPr lvl="1"/>
            <a:endParaRPr lang="en-US" altLang="ja-JP" dirty="0" smtClean="0"/>
          </a:p>
          <a:p>
            <a:pPr lvl="1"/>
            <a:endParaRPr lang="en-US" altLang="ja-JP" dirty="0" smtClean="0"/>
          </a:p>
          <a:p>
            <a:pPr lvl="1"/>
            <a:r>
              <a:rPr lang="en-US" altLang="ja-JP" dirty="0" smtClean="0"/>
              <a:t>Diffuse properties on 3D surfaces over 3D volume</a:t>
            </a:r>
          </a:p>
          <a:p>
            <a:pPr lvl="1"/>
            <a:endParaRPr lang="en-US" altLang="ja-JP" dirty="0" smtClean="0"/>
          </a:p>
          <a:p>
            <a:pPr lvl="1"/>
            <a:r>
              <a:rPr lang="en-US" altLang="ja-JP" dirty="0" smtClean="0"/>
              <a:t>Advantage: no volume tessellation</a:t>
            </a:r>
          </a:p>
        </p:txBody>
      </p:sp>
      <p:sp>
        <p:nvSpPr>
          <p:cNvPr id="8" name="スライド番号プレースホルダ 7"/>
          <p:cNvSpPr>
            <a:spLocks noGrp="1"/>
          </p:cNvSpPr>
          <p:nvPr>
            <p:ph type="sldNum" sz="quarter" idx="12"/>
          </p:nvPr>
        </p:nvSpPr>
        <p:spPr/>
        <p:txBody>
          <a:bodyPr/>
          <a:lstStyle/>
          <a:p>
            <a:fld id="{BE387D97-BE28-4FFD-BA13-A9D9CEA3CCD0}" type="slidenum">
              <a:rPr lang="ja-JP" altLang="en-US" smtClean="0"/>
              <a:pPr/>
              <a:t>10</a:t>
            </a:fld>
            <a:endParaRPr lang="ja-JP" altLang="en-US" dirty="0"/>
          </a:p>
        </p:txBody>
      </p:sp>
      <p:pic>
        <p:nvPicPr>
          <p:cNvPr id="1027" name="Picture 3"/>
          <p:cNvPicPr>
            <a:picLocks noChangeAspect="1" noChangeArrowheads="1"/>
          </p:cNvPicPr>
          <p:nvPr/>
        </p:nvPicPr>
        <p:blipFill>
          <a:blip r:embed="rId3"/>
          <a:stretch>
            <a:fillRect/>
          </a:stretch>
        </p:blipFill>
        <p:spPr bwMode="auto">
          <a:xfrm>
            <a:off x="1763688" y="2241247"/>
            <a:ext cx="1716763" cy="2956648"/>
          </a:xfrm>
          <a:prstGeom prst="rect">
            <a:avLst/>
          </a:prstGeom>
          <a:noFill/>
          <a:ln>
            <a:noFill/>
          </a:ln>
        </p:spPr>
      </p:pic>
      <p:pic>
        <p:nvPicPr>
          <p:cNvPr id="1028" name="Picture 4"/>
          <p:cNvPicPr>
            <a:picLocks noChangeAspect="1" noChangeArrowheads="1"/>
          </p:cNvPicPr>
          <p:nvPr/>
        </p:nvPicPr>
        <p:blipFill>
          <a:blip r:embed="rId4"/>
          <a:srcRect b="2259"/>
          <a:stretch>
            <a:fillRect/>
          </a:stretch>
        </p:blipFill>
        <p:spPr bwMode="auto">
          <a:xfrm>
            <a:off x="5544108" y="2241248"/>
            <a:ext cx="1800200" cy="2988331"/>
          </a:xfrm>
          <a:prstGeom prst="rect">
            <a:avLst/>
          </a:prstGeom>
          <a:noFill/>
          <a:ln>
            <a:noFill/>
          </a:ln>
        </p:spPr>
      </p:pic>
      <p:sp>
        <p:nvSpPr>
          <p:cNvPr id="15" name="右矢印 14"/>
          <p:cNvSpPr/>
          <p:nvPr/>
        </p:nvSpPr>
        <p:spPr>
          <a:xfrm>
            <a:off x="4031940" y="3610422"/>
            <a:ext cx="1152128" cy="792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deform</a:t>
            </a:r>
            <a:endParaRPr kumimoji="1" lang="ja-JP" altLang="en-US" dirty="0"/>
          </a:p>
        </p:txBody>
      </p:sp>
      <p:cxnSp>
        <p:nvCxnSpPr>
          <p:cNvPr id="14" name="直線矢印コネクタ 13"/>
          <p:cNvCxnSpPr/>
          <p:nvPr/>
        </p:nvCxnSpPr>
        <p:spPr>
          <a:xfrm>
            <a:off x="5076056" y="5839680"/>
            <a:ext cx="756084" cy="1588"/>
          </a:xfrm>
          <a:prstGeom prst="straightConnector1">
            <a:avLst/>
          </a:prstGeom>
          <a:ln w="47625" cap="rnd">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079612" y="5608320"/>
            <a:ext cx="3924436" cy="461665"/>
          </a:xfrm>
          <a:prstGeom prst="rect">
            <a:avLst/>
          </a:prstGeom>
          <a:noFill/>
        </p:spPr>
        <p:txBody>
          <a:bodyPr wrap="square" rtlCol="0">
            <a:spAutoFit/>
          </a:bodyPr>
          <a:lstStyle/>
          <a:p>
            <a:r>
              <a:rPr kumimoji="1" lang="en-US" altLang="ja-JP" sz="2400" dirty="0" smtClean="0"/>
              <a:t>(</a:t>
            </a:r>
            <a:r>
              <a:rPr kumimoji="1" lang="en-US" altLang="ja-JP" sz="2400" dirty="0" err="1" smtClean="0"/>
              <a:t>Lipman’s</a:t>
            </a:r>
            <a:r>
              <a:rPr lang="en-US" altLang="ja-JP" sz="2400" dirty="0" smtClean="0"/>
              <a:t>)</a:t>
            </a:r>
            <a:r>
              <a:rPr kumimoji="1" lang="en-US" altLang="ja-JP" sz="2400" dirty="0" smtClean="0"/>
              <a:t> diffuse coordinates</a:t>
            </a:r>
            <a:endParaRPr kumimoji="1" lang="ja-JP" altLang="en-US" sz="2400" dirty="0"/>
          </a:p>
        </p:txBody>
      </p:sp>
      <p:sp>
        <p:nvSpPr>
          <p:cNvPr id="10" name="テキスト ボックス 9"/>
          <p:cNvSpPr txBox="1"/>
          <p:nvPr/>
        </p:nvSpPr>
        <p:spPr>
          <a:xfrm>
            <a:off x="5985440" y="5608320"/>
            <a:ext cx="2799028" cy="461665"/>
          </a:xfrm>
          <a:prstGeom prst="rect">
            <a:avLst/>
          </a:prstGeom>
          <a:noFill/>
        </p:spPr>
        <p:txBody>
          <a:bodyPr wrap="square" rtlCol="0">
            <a:spAutoFit/>
          </a:bodyPr>
          <a:lstStyle/>
          <a:p>
            <a:r>
              <a:rPr kumimoji="1" lang="en-US" altLang="ja-JP" sz="2400" dirty="0" smtClean="0"/>
              <a:t>(ours</a:t>
            </a:r>
            <a:r>
              <a:rPr lang="en-US" altLang="ja-JP" sz="2400" dirty="0" smtClean="0"/>
              <a:t>)</a:t>
            </a:r>
            <a:r>
              <a:rPr kumimoji="1" lang="en-US" altLang="ja-JP" sz="2400" dirty="0" smtClean="0"/>
              <a:t> diffuse colors</a:t>
            </a:r>
            <a:endParaRPr kumimoji="1" lang="ja-JP" alt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Color diffusion using PMVC (in 2D)</a:t>
            </a:r>
            <a:endParaRPr kumimoji="1" lang="ja-JP" altLang="en-US" dirty="0"/>
          </a:p>
        </p:txBody>
      </p:sp>
      <p:sp>
        <p:nvSpPr>
          <p:cNvPr id="4" name="スライド番号プレースホルダ 3"/>
          <p:cNvSpPr>
            <a:spLocks noGrp="1"/>
          </p:cNvSpPr>
          <p:nvPr>
            <p:ph type="sldNum" sz="quarter" idx="12"/>
          </p:nvPr>
        </p:nvSpPr>
        <p:spPr/>
        <p:txBody>
          <a:bodyPr/>
          <a:lstStyle/>
          <a:p>
            <a:fld id="{BE387D97-BE28-4FFD-BA13-A9D9CEA3CCD0}" type="slidenum">
              <a:rPr kumimoji="1" lang="ja-JP" altLang="en-US" smtClean="0"/>
              <a:pPr/>
              <a:t>11</a:t>
            </a:fld>
            <a:endParaRPr kumimoji="1" lang="ja-JP" altLang="en-US" dirty="0"/>
          </a:p>
        </p:txBody>
      </p:sp>
      <p:grpSp>
        <p:nvGrpSpPr>
          <p:cNvPr id="3" name="curve"/>
          <p:cNvGrpSpPr/>
          <p:nvPr/>
        </p:nvGrpSpPr>
        <p:grpSpPr>
          <a:xfrm>
            <a:off x="0" y="1520034"/>
            <a:ext cx="6985534" cy="4932548"/>
            <a:chOff x="1691680" y="1844824"/>
            <a:chExt cx="5376863" cy="3651250"/>
          </a:xfrm>
        </p:grpSpPr>
        <p:sp>
          <p:nvSpPr>
            <p:cNvPr id="7" name="正方形/長方形 6"/>
            <p:cNvSpPr/>
            <p:nvPr/>
          </p:nvSpPr>
          <p:spPr>
            <a:xfrm>
              <a:off x="1943708" y="1880828"/>
              <a:ext cx="4716524" cy="3528392"/>
            </a:xfrm>
            <a:prstGeom prst="rect">
              <a:avLst/>
            </a:prstGeom>
            <a:gradFill flip="none" rotWithShape="1">
              <a:gsLst>
                <a:gs pos="20000">
                  <a:srgbClr val="FF0000"/>
                </a:gs>
                <a:gs pos="50000">
                  <a:srgbClr val="808000"/>
                </a:gs>
                <a:gs pos="80000">
                  <a:srgbClr val="00FF00"/>
                </a:gs>
              </a:gsLst>
              <a:lin ang="18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0" scaled="1"/>
                  <a:tileRect/>
                </a:gradFill>
              </a:endParaRPr>
            </a:p>
          </p:txBody>
        </p:sp>
        <p:sp>
          <p:nvSpPr>
            <p:cNvPr id="8" name="正方形/長方形 7"/>
            <p:cNvSpPr/>
            <p:nvPr/>
          </p:nvSpPr>
          <p:spPr>
            <a:xfrm>
              <a:off x="3023828" y="2996952"/>
              <a:ext cx="2655912" cy="1908212"/>
            </a:xfrm>
            <a:prstGeom prst="rect">
              <a:avLst/>
            </a:prstGeom>
            <a:gradFill flip="none" rotWithShape="1">
              <a:gsLst>
                <a:gs pos="20000">
                  <a:srgbClr val="0000FF"/>
                </a:gs>
                <a:gs pos="50000">
                  <a:srgbClr val="808080"/>
                </a:gs>
                <a:gs pos="80000">
                  <a:srgbClr val="FF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0" scaled="1"/>
                  <a:tileRect/>
                </a:gradFill>
              </a:endParaRPr>
            </a:p>
          </p:txBody>
        </p:sp>
        <p:pic>
          <p:nvPicPr>
            <p:cNvPr id="2052" name="Picture 4" descr="C:\Users\kenshi\Desktop\図1.png"/>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a:off x="1691680" y="1844824"/>
              <a:ext cx="5376863" cy="3651250"/>
            </a:xfrm>
            <a:prstGeom prst="rect">
              <a:avLst/>
            </a:prstGeom>
            <a:noFill/>
          </p:spPr>
        </p:pic>
      </p:grpSp>
      <p:sp>
        <p:nvSpPr>
          <p:cNvPr id="133" name="cutting stroke"/>
          <p:cNvSpPr/>
          <p:nvPr/>
        </p:nvSpPr>
        <p:spPr>
          <a:xfrm>
            <a:off x="279083" y="2047096"/>
            <a:ext cx="5996940" cy="2606040"/>
          </a:xfrm>
          <a:custGeom>
            <a:avLst/>
            <a:gdLst>
              <a:gd name="connsiteX0" fmla="*/ 0 w 5996940"/>
              <a:gd name="connsiteY0" fmla="*/ 2606040 h 2606040"/>
              <a:gd name="connsiteX1" fmla="*/ 2606040 w 5996940"/>
              <a:gd name="connsiteY1" fmla="*/ 2148840 h 2606040"/>
              <a:gd name="connsiteX2" fmla="*/ 4762500 w 5996940"/>
              <a:gd name="connsiteY2" fmla="*/ 1173480 h 2606040"/>
              <a:gd name="connsiteX3" fmla="*/ 5996940 w 5996940"/>
              <a:gd name="connsiteY3" fmla="*/ 0 h 2606040"/>
              <a:gd name="connsiteX0" fmla="*/ 0 w 5996940"/>
              <a:gd name="connsiteY0" fmla="*/ 2606040 h 2606040"/>
              <a:gd name="connsiteX1" fmla="*/ 2606040 w 5996940"/>
              <a:gd name="connsiteY1" fmla="*/ 2148840 h 2606040"/>
              <a:gd name="connsiteX2" fmla="*/ 4007168 w 5996940"/>
              <a:gd name="connsiteY2" fmla="*/ 1558117 h 2606040"/>
              <a:gd name="connsiteX3" fmla="*/ 4762500 w 5996940"/>
              <a:gd name="connsiteY3" fmla="*/ 1173480 h 2606040"/>
              <a:gd name="connsiteX4" fmla="*/ 5996940 w 5996940"/>
              <a:gd name="connsiteY4" fmla="*/ 0 h 2606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6940" h="2606040">
                <a:moveTo>
                  <a:pt x="0" y="2606040"/>
                </a:moveTo>
                <a:cubicBezTo>
                  <a:pt x="906145" y="2496820"/>
                  <a:pt x="1812290" y="2387600"/>
                  <a:pt x="2606040" y="2148840"/>
                </a:cubicBezTo>
                <a:cubicBezTo>
                  <a:pt x="3277870" y="1977361"/>
                  <a:pt x="3647758" y="1720677"/>
                  <a:pt x="4007168" y="1558117"/>
                </a:cubicBezTo>
                <a:cubicBezTo>
                  <a:pt x="4366578" y="1395557"/>
                  <a:pt x="4430871" y="1433166"/>
                  <a:pt x="4762500" y="1173480"/>
                </a:cubicBezTo>
                <a:cubicBezTo>
                  <a:pt x="5094129" y="913794"/>
                  <a:pt x="5662295" y="407670"/>
                  <a:pt x="5996940" y="0"/>
                </a:cubicBezTo>
              </a:path>
            </a:pathLst>
          </a:custGeom>
          <a:ln w="571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4" name="cursor"/>
          <p:cNvSpPr/>
          <p:nvPr/>
        </p:nvSpPr>
        <p:spPr>
          <a:xfrm>
            <a:off x="6300192" y="2024844"/>
            <a:ext cx="264318" cy="457200"/>
          </a:xfrm>
          <a:custGeom>
            <a:avLst/>
            <a:gdLst>
              <a:gd name="connsiteX0" fmla="*/ 4762 w 264318"/>
              <a:gd name="connsiteY0" fmla="*/ 0 h 457200"/>
              <a:gd name="connsiteX1" fmla="*/ 0 w 264318"/>
              <a:gd name="connsiteY1" fmla="*/ 390525 h 457200"/>
              <a:gd name="connsiteX2" fmla="*/ 78581 w 264318"/>
              <a:gd name="connsiteY2" fmla="*/ 309562 h 457200"/>
              <a:gd name="connsiteX3" fmla="*/ 147637 w 264318"/>
              <a:gd name="connsiteY3" fmla="*/ 454818 h 457200"/>
              <a:gd name="connsiteX4" fmla="*/ 192881 w 264318"/>
              <a:gd name="connsiteY4" fmla="*/ 457200 h 457200"/>
              <a:gd name="connsiteX5" fmla="*/ 228600 w 264318"/>
              <a:gd name="connsiteY5" fmla="*/ 426243 h 457200"/>
              <a:gd name="connsiteX6" fmla="*/ 145256 w 264318"/>
              <a:gd name="connsiteY6" fmla="*/ 276225 h 457200"/>
              <a:gd name="connsiteX7" fmla="*/ 264318 w 264318"/>
              <a:gd name="connsiteY7" fmla="*/ 278606 h 457200"/>
              <a:gd name="connsiteX8" fmla="*/ 4762 w 264318"/>
              <a:gd name="connsiteY8" fmla="*/ 0 h 457200"/>
              <a:gd name="connsiteX0" fmla="*/ 4762 w 264318"/>
              <a:gd name="connsiteY0" fmla="*/ 0 h 457200"/>
              <a:gd name="connsiteX1" fmla="*/ 0 w 264318"/>
              <a:gd name="connsiteY1" fmla="*/ 390525 h 457200"/>
              <a:gd name="connsiteX2" fmla="*/ 78581 w 264318"/>
              <a:gd name="connsiteY2" fmla="*/ 309562 h 457200"/>
              <a:gd name="connsiteX3" fmla="*/ 147637 w 264318"/>
              <a:gd name="connsiteY3" fmla="*/ 454818 h 457200"/>
              <a:gd name="connsiteX4" fmla="*/ 192881 w 264318"/>
              <a:gd name="connsiteY4" fmla="*/ 457200 h 457200"/>
              <a:gd name="connsiteX5" fmla="*/ 228600 w 264318"/>
              <a:gd name="connsiteY5" fmla="*/ 426243 h 457200"/>
              <a:gd name="connsiteX6" fmla="*/ 144016 w 264318"/>
              <a:gd name="connsiteY6" fmla="*/ 288032 h 457200"/>
              <a:gd name="connsiteX7" fmla="*/ 264318 w 264318"/>
              <a:gd name="connsiteY7" fmla="*/ 278606 h 457200"/>
              <a:gd name="connsiteX8" fmla="*/ 4762 w 264318"/>
              <a:gd name="connsiteY8" fmla="*/ 0 h 457200"/>
              <a:gd name="connsiteX0" fmla="*/ 4762 w 264318"/>
              <a:gd name="connsiteY0" fmla="*/ 0 h 457200"/>
              <a:gd name="connsiteX1" fmla="*/ 0 w 264318"/>
              <a:gd name="connsiteY1" fmla="*/ 390525 h 457200"/>
              <a:gd name="connsiteX2" fmla="*/ 78581 w 264318"/>
              <a:gd name="connsiteY2" fmla="*/ 309562 h 457200"/>
              <a:gd name="connsiteX3" fmla="*/ 147637 w 264318"/>
              <a:gd name="connsiteY3" fmla="*/ 454818 h 457200"/>
              <a:gd name="connsiteX4" fmla="*/ 192881 w 264318"/>
              <a:gd name="connsiteY4" fmla="*/ 457200 h 457200"/>
              <a:gd name="connsiteX5" fmla="*/ 228600 w 264318"/>
              <a:gd name="connsiteY5" fmla="*/ 426243 h 457200"/>
              <a:gd name="connsiteX6" fmla="*/ 153541 w 264318"/>
              <a:gd name="connsiteY6" fmla="*/ 283270 h 457200"/>
              <a:gd name="connsiteX7" fmla="*/ 264318 w 264318"/>
              <a:gd name="connsiteY7" fmla="*/ 278606 h 457200"/>
              <a:gd name="connsiteX8" fmla="*/ 4762 w 264318"/>
              <a:gd name="connsiteY8"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318" h="457200">
                <a:moveTo>
                  <a:pt x="4762" y="0"/>
                </a:moveTo>
                <a:cubicBezTo>
                  <a:pt x="3175" y="130175"/>
                  <a:pt x="1587" y="260350"/>
                  <a:pt x="0" y="390525"/>
                </a:cubicBezTo>
                <a:lnTo>
                  <a:pt x="78581" y="309562"/>
                </a:lnTo>
                <a:lnTo>
                  <a:pt x="147637" y="454818"/>
                </a:lnTo>
                <a:lnTo>
                  <a:pt x="192881" y="457200"/>
                </a:lnTo>
                <a:lnTo>
                  <a:pt x="228600" y="426243"/>
                </a:lnTo>
                <a:lnTo>
                  <a:pt x="153541" y="283270"/>
                </a:lnTo>
                <a:lnTo>
                  <a:pt x="264318" y="278606"/>
                </a:lnTo>
                <a:lnTo>
                  <a:pt x="4762"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grpSp>
        <p:nvGrpSpPr>
          <p:cNvPr id="169" name="edges"/>
          <p:cNvGrpSpPr/>
          <p:nvPr/>
        </p:nvGrpSpPr>
        <p:grpSpPr>
          <a:xfrm>
            <a:off x="651052" y="2284201"/>
            <a:ext cx="5174211" cy="2319785"/>
            <a:chOff x="651052" y="2284201"/>
            <a:chExt cx="5174211" cy="2319785"/>
          </a:xfrm>
          <a:solidFill>
            <a:schemeClr val="tx1"/>
          </a:solidFill>
        </p:grpSpPr>
        <p:sp>
          <p:nvSpPr>
            <p:cNvPr id="137" name="角丸四角形 136"/>
            <p:cNvSpPr/>
            <p:nvPr/>
          </p:nvSpPr>
          <p:spPr>
            <a:xfrm rot="21163451">
              <a:off x="651052" y="4514260"/>
              <a:ext cx="671090"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角丸四角形 149"/>
            <p:cNvSpPr/>
            <p:nvPr/>
          </p:nvSpPr>
          <p:spPr>
            <a:xfrm rot="21002551">
              <a:off x="1284659" y="4420914"/>
              <a:ext cx="654399"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角丸四角形 150"/>
            <p:cNvSpPr/>
            <p:nvPr/>
          </p:nvSpPr>
          <p:spPr>
            <a:xfrm rot="20926635">
              <a:off x="1900249" y="4297890"/>
              <a:ext cx="638389"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角丸四角形 159"/>
            <p:cNvSpPr/>
            <p:nvPr/>
          </p:nvSpPr>
          <p:spPr>
            <a:xfrm rot="20708802">
              <a:off x="2474395" y="4147824"/>
              <a:ext cx="690992"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角丸四角形 160"/>
            <p:cNvSpPr/>
            <p:nvPr/>
          </p:nvSpPr>
          <p:spPr>
            <a:xfrm rot="20424494">
              <a:off x="3113339" y="3953714"/>
              <a:ext cx="690992"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角丸四角形 161"/>
            <p:cNvSpPr/>
            <p:nvPr/>
          </p:nvSpPr>
          <p:spPr>
            <a:xfrm rot="20041435">
              <a:off x="3740190" y="3694657"/>
              <a:ext cx="635390"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角丸四角形 162"/>
            <p:cNvSpPr/>
            <p:nvPr/>
          </p:nvSpPr>
          <p:spPr>
            <a:xfrm rot="20041346">
              <a:off x="4291906" y="3464263"/>
              <a:ext cx="466566"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角丸四角形 163"/>
            <p:cNvSpPr/>
            <p:nvPr/>
          </p:nvSpPr>
          <p:spPr>
            <a:xfrm rot="19557417">
              <a:off x="4645289" y="3232811"/>
              <a:ext cx="572732"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角丸四角形 164"/>
            <p:cNvSpPr/>
            <p:nvPr/>
          </p:nvSpPr>
          <p:spPr>
            <a:xfrm rot="19277564">
              <a:off x="5075930" y="2916964"/>
              <a:ext cx="602739"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角丸四角形 165"/>
            <p:cNvSpPr/>
            <p:nvPr/>
          </p:nvSpPr>
          <p:spPr>
            <a:xfrm rot="18834761">
              <a:off x="5483858" y="2535880"/>
              <a:ext cx="593083"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2" name="points"/>
          <p:cNvGrpSpPr/>
          <p:nvPr/>
        </p:nvGrpSpPr>
        <p:grpSpPr>
          <a:xfrm>
            <a:off x="613014" y="2283465"/>
            <a:ext cx="5473824" cy="2414938"/>
            <a:chOff x="613014" y="2283465"/>
            <a:chExt cx="5473824" cy="2414938"/>
          </a:xfrm>
        </p:grpSpPr>
        <p:sp>
          <p:nvSpPr>
            <p:cNvPr id="138" name="円/楕円 137"/>
            <p:cNvSpPr/>
            <p:nvPr/>
          </p:nvSpPr>
          <p:spPr>
            <a:xfrm rot="10800000">
              <a:off x="5049884" y="3032956"/>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円/楕円 138"/>
            <p:cNvSpPr/>
            <p:nvPr/>
          </p:nvSpPr>
          <p:spPr>
            <a:xfrm rot="10800000">
              <a:off x="4608004" y="3320988"/>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円/楕円 141"/>
            <p:cNvSpPr/>
            <p:nvPr/>
          </p:nvSpPr>
          <p:spPr>
            <a:xfrm rot="10800000">
              <a:off x="5472100" y="2672916"/>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円/楕円 142"/>
            <p:cNvSpPr/>
            <p:nvPr/>
          </p:nvSpPr>
          <p:spPr>
            <a:xfrm rot="10800000">
              <a:off x="3671900" y="3753036"/>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円/楕円 145"/>
            <p:cNvSpPr/>
            <p:nvPr/>
          </p:nvSpPr>
          <p:spPr>
            <a:xfrm rot="10800000">
              <a:off x="2390044" y="4168130"/>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円/楕円 146"/>
            <p:cNvSpPr/>
            <p:nvPr/>
          </p:nvSpPr>
          <p:spPr>
            <a:xfrm rot="10800000">
              <a:off x="3023828" y="4005064"/>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円/楕円 147"/>
            <p:cNvSpPr/>
            <p:nvPr/>
          </p:nvSpPr>
          <p:spPr>
            <a:xfrm rot="10800000">
              <a:off x="1187624" y="4401108"/>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円/楕円 169"/>
            <p:cNvSpPr/>
            <p:nvPr/>
          </p:nvSpPr>
          <p:spPr>
            <a:xfrm rot="10800000">
              <a:off x="4194414" y="3524436"/>
              <a:ext cx="216024" cy="216024"/>
            </a:xfrm>
            <a:prstGeom prst="ellipse">
              <a:avLst/>
            </a:prstGeom>
            <a:solidFill>
              <a:srgbClr val="E8E818"/>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円/楕円 178"/>
            <p:cNvSpPr/>
            <p:nvPr/>
          </p:nvSpPr>
          <p:spPr>
            <a:xfrm rot="10800000">
              <a:off x="613014" y="4482379"/>
              <a:ext cx="216024" cy="216024"/>
            </a:xfrm>
            <a:prstGeom prst="ellipse">
              <a:avLst/>
            </a:prstGeom>
            <a:solidFill>
              <a:srgbClr val="D729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円/楕円 179"/>
            <p:cNvSpPr/>
            <p:nvPr/>
          </p:nvSpPr>
          <p:spPr>
            <a:xfrm rot="10800000">
              <a:off x="5870814" y="2283465"/>
              <a:ext cx="216024" cy="216024"/>
            </a:xfrm>
            <a:prstGeom prst="ellipse">
              <a:avLst/>
            </a:prstGeom>
            <a:solidFill>
              <a:srgbClr val="3AC5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円/楕円 180"/>
            <p:cNvSpPr/>
            <p:nvPr/>
          </p:nvSpPr>
          <p:spPr>
            <a:xfrm rot="10800000">
              <a:off x="1808110" y="4292251"/>
              <a:ext cx="216024" cy="216024"/>
            </a:xfrm>
            <a:prstGeom prst="ellipse">
              <a:avLst/>
            </a:prstGeom>
            <a:solidFill>
              <a:srgbClr val="0000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cut!"/>
          <p:cNvSpPr txBox="1"/>
          <p:nvPr/>
        </p:nvSpPr>
        <p:spPr>
          <a:xfrm>
            <a:off x="6300192" y="2420888"/>
            <a:ext cx="756084" cy="461665"/>
          </a:xfrm>
          <a:prstGeom prst="rect">
            <a:avLst/>
          </a:prstGeom>
          <a:noFill/>
        </p:spPr>
        <p:txBody>
          <a:bodyPr wrap="square" rtlCol="0">
            <a:spAutoFit/>
          </a:bodyPr>
          <a:lstStyle/>
          <a:p>
            <a:r>
              <a:rPr kumimoji="1" lang="en-US" altLang="ja-JP" sz="2400" dirty="0" smtClean="0"/>
              <a:t>cut!</a:t>
            </a:r>
            <a:endParaRPr kumimoji="1" lang="ja-JP" alt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3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3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3" grpId="1" animBg="1"/>
      <p:bldP spid="134" grpId="0" animBg="1"/>
      <p:bldP spid="134" grpId="1" animBg="1"/>
      <p:bldP spid="33" grpId="0"/>
      <p:bldP spid="3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Color diffusion using PMVC (in 2D)</a:t>
            </a:r>
            <a:endParaRPr kumimoji="1" lang="ja-JP" altLang="en-US" dirty="0"/>
          </a:p>
        </p:txBody>
      </p:sp>
      <p:sp>
        <p:nvSpPr>
          <p:cNvPr id="4" name="スライド番号プレースホルダ 3"/>
          <p:cNvSpPr>
            <a:spLocks noGrp="1"/>
          </p:cNvSpPr>
          <p:nvPr>
            <p:ph type="sldNum" sz="quarter" idx="12"/>
          </p:nvPr>
        </p:nvSpPr>
        <p:spPr/>
        <p:txBody>
          <a:bodyPr/>
          <a:lstStyle/>
          <a:p>
            <a:fld id="{BE387D97-BE28-4FFD-BA13-A9D9CEA3CCD0}" type="slidenum">
              <a:rPr kumimoji="1" lang="ja-JP" altLang="en-US" smtClean="0"/>
              <a:pPr/>
              <a:t>12</a:t>
            </a:fld>
            <a:endParaRPr kumimoji="1" lang="ja-JP" altLang="en-US" dirty="0"/>
          </a:p>
        </p:txBody>
      </p:sp>
      <p:grpSp>
        <p:nvGrpSpPr>
          <p:cNvPr id="17" name="curve"/>
          <p:cNvGrpSpPr/>
          <p:nvPr/>
        </p:nvGrpSpPr>
        <p:grpSpPr>
          <a:xfrm>
            <a:off x="0" y="1520034"/>
            <a:ext cx="6985534" cy="4932548"/>
            <a:chOff x="1691680" y="1844824"/>
            <a:chExt cx="5376863" cy="3651250"/>
          </a:xfrm>
        </p:grpSpPr>
        <p:sp>
          <p:nvSpPr>
            <p:cNvPr id="7" name="正方形/長方形 6"/>
            <p:cNvSpPr/>
            <p:nvPr/>
          </p:nvSpPr>
          <p:spPr>
            <a:xfrm>
              <a:off x="1943708" y="1880828"/>
              <a:ext cx="4716524" cy="3528392"/>
            </a:xfrm>
            <a:prstGeom prst="rect">
              <a:avLst/>
            </a:prstGeom>
            <a:gradFill flip="none" rotWithShape="1">
              <a:gsLst>
                <a:gs pos="20000">
                  <a:srgbClr val="FF0000"/>
                </a:gs>
                <a:gs pos="50000">
                  <a:srgbClr val="808000"/>
                </a:gs>
                <a:gs pos="80000">
                  <a:srgbClr val="00FF00"/>
                </a:gs>
              </a:gsLst>
              <a:lin ang="18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0" scaled="1"/>
                  <a:tileRect/>
                </a:gradFill>
              </a:endParaRPr>
            </a:p>
          </p:txBody>
        </p:sp>
        <p:sp>
          <p:nvSpPr>
            <p:cNvPr id="8" name="正方形/長方形 7"/>
            <p:cNvSpPr/>
            <p:nvPr/>
          </p:nvSpPr>
          <p:spPr>
            <a:xfrm>
              <a:off x="3023828" y="2996952"/>
              <a:ext cx="2655912" cy="1908212"/>
            </a:xfrm>
            <a:prstGeom prst="rect">
              <a:avLst/>
            </a:prstGeom>
            <a:gradFill flip="none" rotWithShape="1">
              <a:gsLst>
                <a:gs pos="20000">
                  <a:srgbClr val="0000FF"/>
                </a:gs>
                <a:gs pos="50000">
                  <a:srgbClr val="808080"/>
                </a:gs>
                <a:gs pos="80000">
                  <a:srgbClr val="FF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0" scaled="1"/>
                  <a:tileRect/>
                </a:gradFill>
              </a:endParaRPr>
            </a:p>
          </p:txBody>
        </p:sp>
        <p:pic>
          <p:nvPicPr>
            <p:cNvPr id="2052" name="Picture 4" descr="C:\Users\kenshi\Desktop\図1.png"/>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a:off x="1691680" y="1844824"/>
              <a:ext cx="5376863" cy="3651250"/>
            </a:xfrm>
            <a:prstGeom prst="rect">
              <a:avLst/>
            </a:prstGeom>
            <a:noFill/>
          </p:spPr>
        </p:pic>
      </p:grpSp>
      <p:grpSp>
        <p:nvGrpSpPr>
          <p:cNvPr id="137" name="edges"/>
          <p:cNvGrpSpPr/>
          <p:nvPr/>
        </p:nvGrpSpPr>
        <p:grpSpPr>
          <a:xfrm>
            <a:off x="651052" y="2284201"/>
            <a:ext cx="5174211" cy="2319785"/>
            <a:chOff x="651052" y="2284201"/>
            <a:chExt cx="5174211" cy="2319785"/>
          </a:xfrm>
          <a:solidFill>
            <a:schemeClr val="bg1">
              <a:lumMod val="85000"/>
            </a:schemeClr>
          </a:solidFill>
        </p:grpSpPr>
        <p:sp>
          <p:nvSpPr>
            <p:cNvPr id="138" name="角丸四角形 137"/>
            <p:cNvSpPr/>
            <p:nvPr/>
          </p:nvSpPr>
          <p:spPr>
            <a:xfrm rot="21163451">
              <a:off x="651052" y="4514260"/>
              <a:ext cx="671090"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角丸四角形 138"/>
            <p:cNvSpPr/>
            <p:nvPr/>
          </p:nvSpPr>
          <p:spPr>
            <a:xfrm rot="21002551">
              <a:off x="1284659" y="4420914"/>
              <a:ext cx="654399"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角丸四角形 139"/>
            <p:cNvSpPr/>
            <p:nvPr/>
          </p:nvSpPr>
          <p:spPr>
            <a:xfrm rot="20926635">
              <a:off x="1900249" y="4297890"/>
              <a:ext cx="638389"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角丸四角形 140"/>
            <p:cNvSpPr/>
            <p:nvPr/>
          </p:nvSpPr>
          <p:spPr>
            <a:xfrm rot="20708802">
              <a:off x="2474395" y="4147824"/>
              <a:ext cx="690992"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p:cNvSpPr/>
            <p:nvPr/>
          </p:nvSpPr>
          <p:spPr>
            <a:xfrm rot="20424494">
              <a:off x="3113339" y="3953714"/>
              <a:ext cx="690992"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角丸四角形 142"/>
            <p:cNvSpPr/>
            <p:nvPr/>
          </p:nvSpPr>
          <p:spPr>
            <a:xfrm rot="20041435">
              <a:off x="3740190" y="3694657"/>
              <a:ext cx="635390"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p:cNvSpPr/>
            <p:nvPr/>
          </p:nvSpPr>
          <p:spPr>
            <a:xfrm rot="20041346">
              <a:off x="4291906" y="3464263"/>
              <a:ext cx="466566"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角丸四角形 144"/>
            <p:cNvSpPr/>
            <p:nvPr/>
          </p:nvSpPr>
          <p:spPr>
            <a:xfrm rot="19557417">
              <a:off x="4645289" y="3232811"/>
              <a:ext cx="572732"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角丸四角形 145"/>
            <p:cNvSpPr/>
            <p:nvPr/>
          </p:nvSpPr>
          <p:spPr>
            <a:xfrm rot="19277564">
              <a:off x="5075930" y="2916964"/>
              <a:ext cx="602739"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角丸四角形 146"/>
            <p:cNvSpPr/>
            <p:nvPr/>
          </p:nvSpPr>
          <p:spPr>
            <a:xfrm rot="18834761">
              <a:off x="5483858" y="2535880"/>
              <a:ext cx="593083"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8" name="points"/>
          <p:cNvGrpSpPr/>
          <p:nvPr/>
        </p:nvGrpSpPr>
        <p:grpSpPr>
          <a:xfrm>
            <a:off x="613014" y="2283465"/>
            <a:ext cx="5473824" cy="2414938"/>
            <a:chOff x="613014" y="2283465"/>
            <a:chExt cx="5473824" cy="2414938"/>
          </a:xfrm>
          <a:solidFill>
            <a:schemeClr val="bg1">
              <a:lumMod val="85000"/>
            </a:schemeClr>
          </a:solidFill>
        </p:grpSpPr>
        <p:sp>
          <p:nvSpPr>
            <p:cNvPr id="149" name="円/楕円 148"/>
            <p:cNvSpPr/>
            <p:nvPr/>
          </p:nvSpPr>
          <p:spPr>
            <a:xfrm rot="10800000">
              <a:off x="5049884" y="3032956"/>
              <a:ext cx="216024" cy="216024"/>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円/楕円 149"/>
            <p:cNvSpPr/>
            <p:nvPr/>
          </p:nvSpPr>
          <p:spPr>
            <a:xfrm rot="10800000">
              <a:off x="4608004" y="3320988"/>
              <a:ext cx="216024" cy="216024"/>
            </a:xfrm>
            <a:prstGeom prst="ellipse">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円/楕円 150"/>
            <p:cNvSpPr/>
            <p:nvPr/>
          </p:nvSpPr>
          <p:spPr>
            <a:xfrm rot="10800000">
              <a:off x="5472100" y="2672916"/>
              <a:ext cx="216024" cy="216024"/>
            </a:xfrm>
            <a:prstGeom prst="ellipse">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円/楕円 159"/>
            <p:cNvSpPr/>
            <p:nvPr/>
          </p:nvSpPr>
          <p:spPr>
            <a:xfrm rot="10800000">
              <a:off x="3671900" y="3753036"/>
              <a:ext cx="216024" cy="216024"/>
            </a:xfrm>
            <a:prstGeom prst="ellipse">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円/楕円 160"/>
            <p:cNvSpPr/>
            <p:nvPr/>
          </p:nvSpPr>
          <p:spPr>
            <a:xfrm rot="10800000">
              <a:off x="2390044" y="4168130"/>
              <a:ext cx="216024" cy="216024"/>
            </a:xfrm>
            <a:prstGeom prst="ellipse">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円/楕円 162"/>
            <p:cNvSpPr/>
            <p:nvPr/>
          </p:nvSpPr>
          <p:spPr>
            <a:xfrm rot="10800000">
              <a:off x="3023828" y="4005064"/>
              <a:ext cx="216024" cy="216024"/>
            </a:xfrm>
            <a:prstGeom prst="ellipse">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円/楕円 163"/>
            <p:cNvSpPr/>
            <p:nvPr/>
          </p:nvSpPr>
          <p:spPr>
            <a:xfrm rot="10800000">
              <a:off x="1187624" y="4401108"/>
              <a:ext cx="216024" cy="216024"/>
            </a:xfrm>
            <a:prstGeom prst="ellipse">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円/楕円 164"/>
            <p:cNvSpPr/>
            <p:nvPr/>
          </p:nvSpPr>
          <p:spPr>
            <a:xfrm rot="10800000">
              <a:off x="4194414" y="3524436"/>
              <a:ext cx="216024" cy="216024"/>
            </a:xfrm>
            <a:prstGeom prst="ellipse">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円/楕円 165"/>
            <p:cNvSpPr/>
            <p:nvPr/>
          </p:nvSpPr>
          <p:spPr>
            <a:xfrm rot="10800000">
              <a:off x="613014" y="4482379"/>
              <a:ext cx="216024" cy="216024"/>
            </a:xfrm>
            <a:prstGeom prst="ellipse">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円/楕円 166"/>
            <p:cNvSpPr/>
            <p:nvPr/>
          </p:nvSpPr>
          <p:spPr>
            <a:xfrm rot="10800000">
              <a:off x="5870814" y="2283465"/>
              <a:ext cx="216024" cy="216024"/>
            </a:xfrm>
            <a:prstGeom prst="ellipse">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円/楕円 167"/>
            <p:cNvSpPr/>
            <p:nvPr/>
          </p:nvSpPr>
          <p:spPr>
            <a:xfrm rot="10800000">
              <a:off x="1808110" y="4292251"/>
              <a:ext cx="216024" cy="216024"/>
            </a:xfrm>
            <a:prstGeom prst="ellipse">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93" name="averaging"/>
          <p:cNvSpPr/>
          <p:nvPr/>
        </p:nvSpPr>
        <p:spPr>
          <a:xfrm rot="5400000">
            <a:off x="7506325" y="4851158"/>
            <a:ext cx="1116124"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average</a:t>
            </a:r>
            <a:endParaRPr kumimoji="1" lang="ja-JP" altLang="en-US" dirty="0"/>
          </a:p>
        </p:txBody>
      </p:sp>
      <p:sp>
        <p:nvSpPr>
          <p:cNvPr id="294" name="average_color"/>
          <p:cNvSpPr/>
          <p:nvPr/>
        </p:nvSpPr>
        <p:spPr>
          <a:xfrm rot="10800000">
            <a:off x="7750185" y="5867439"/>
            <a:ext cx="612068" cy="612068"/>
          </a:xfrm>
          <a:prstGeom prst="ellipse">
            <a:avLst/>
          </a:prstGeom>
          <a:solidFill>
            <a:srgbClr val="81A80D"/>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2" name="right_ray"/>
          <p:cNvGrpSpPr/>
          <p:nvPr/>
        </p:nvGrpSpPr>
        <p:grpSpPr>
          <a:xfrm>
            <a:off x="5188511" y="2371725"/>
            <a:ext cx="1150377" cy="1919287"/>
            <a:chOff x="968423" y="3379837"/>
            <a:chExt cx="1150377" cy="1919287"/>
          </a:xfrm>
        </p:grpSpPr>
        <p:cxnSp>
          <p:nvCxnSpPr>
            <p:cNvPr id="31" name="直線コネクタ 30"/>
            <p:cNvCxnSpPr/>
            <p:nvPr/>
          </p:nvCxnSpPr>
          <p:spPr>
            <a:xfrm rot="16200000" flipH="1">
              <a:off x="963827" y="4153676"/>
              <a:ext cx="1150045" cy="1140851"/>
            </a:xfrm>
            <a:prstGeom prst="line">
              <a:avLst/>
            </a:prstGeom>
            <a:ln w="381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flipH="1" flipV="1">
              <a:off x="966108" y="3382152"/>
              <a:ext cx="769244" cy="764614"/>
            </a:xfrm>
            <a:prstGeom prst="line">
              <a:avLst/>
            </a:prstGeom>
            <a:ln w="381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968424" y="4149079"/>
              <a:ext cx="1088463" cy="2283"/>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968424" y="3560812"/>
              <a:ext cx="926538" cy="588268"/>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968424" y="3770362"/>
              <a:ext cx="993213" cy="378718"/>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968424" y="3946575"/>
              <a:ext cx="1088463" cy="202505"/>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968424" y="4149080"/>
              <a:ext cx="1150376" cy="459482"/>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968425" y="4149079"/>
              <a:ext cx="1083703" cy="211836"/>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a:off x="968424" y="4149079"/>
              <a:ext cx="1145613" cy="745233"/>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243" name="right_color"/>
          <p:cNvGrpSpPr/>
          <p:nvPr/>
        </p:nvGrpSpPr>
        <p:grpSpPr>
          <a:xfrm rot="16200000">
            <a:off x="5305941" y="2970911"/>
            <a:ext cx="1158430" cy="336895"/>
            <a:chOff x="4582003" y="3704371"/>
            <a:chExt cx="1158430" cy="336895"/>
          </a:xfrm>
        </p:grpSpPr>
        <p:sp>
          <p:nvSpPr>
            <p:cNvPr id="244" name="円/楕円 243"/>
            <p:cNvSpPr/>
            <p:nvPr/>
          </p:nvSpPr>
          <p:spPr>
            <a:xfrm>
              <a:off x="4582003" y="3713894"/>
              <a:ext cx="144016" cy="146397"/>
            </a:xfrm>
            <a:prstGeom prst="ellipse">
              <a:avLst/>
            </a:prstGeom>
            <a:solidFill>
              <a:srgbClr val="00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円/楕円 244"/>
            <p:cNvSpPr/>
            <p:nvPr/>
          </p:nvSpPr>
          <p:spPr>
            <a:xfrm>
              <a:off x="4724878" y="3809144"/>
              <a:ext cx="144016" cy="146397"/>
            </a:xfrm>
            <a:prstGeom prst="ellipse">
              <a:avLst/>
            </a:prstGeom>
            <a:solidFill>
              <a:srgbClr val="00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円/楕円 245"/>
            <p:cNvSpPr/>
            <p:nvPr/>
          </p:nvSpPr>
          <p:spPr>
            <a:xfrm>
              <a:off x="4867753" y="3861531"/>
              <a:ext cx="144016" cy="146397"/>
            </a:xfrm>
            <a:prstGeom prst="ellipse">
              <a:avLst/>
            </a:prstGeom>
            <a:solidFill>
              <a:srgbClr val="00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円/楕円 246"/>
            <p:cNvSpPr/>
            <p:nvPr/>
          </p:nvSpPr>
          <p:spPr>
            <a:xfrm>
              <a:off x="5015391" y="3894869"/>
              <a:ext cx="144016" cy="146397"/>
            </a:xfrm>
            <a:prstGeom prst="ellipse">
              <a:avLst/>
            </a:prstGeom>
            <a:solidFill>
              <a:srgbClr val="06F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円/楕円 247"/>
            <p:cNvSpPr/>
            <p:nvPr/>
          </p:nvSpPr>
          <p:spPr>
            <a:xfrm>
              <a:off x="5172553" y="3894869"/>
              <a:ext cx="144016" cy="146397"/>
            </a:xfrm>
            <a:prstGeom prst="ellipse">
              <a:avLst/>
            </a:prstGeom>
            <a:solidFill>
              <a:srgbClr val="0EF1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円/楕円 248"/>
            <p:cNvSpPr/>
            <p:nvPr/>
          </p:nvSpPr>
          <p:spPr>
            <a:xfrm>
              <a:off x="5310666" y="3871057"/>
              <a:ext cx="144016" cy="146397"/>
            </a:xfrm>
            <a:prstGeom prst="ellipse">
              <a:avLst/>
            </a:prstGeom>
            <a:solidFill>
              <a:srgbClr val="17E8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0" name="円/楕円 249"/>
            <p:cNvSpPr/>
            <p:nvPr/>
          </p:nvSpPr>
          <p:spPr>
            <a:xfrm>
              <a:off x="5463067" y="3809144"/>
              <a:ext cx="144016" cy="146397"/>
            </a:xfrm>
            <a:prstGeom prst="ellipse">
              <a:avLst/>
            </a:prstGeom>
            <a:solidFill>
              <a:srgbClr val="1FE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1" name="円/楕円 250"/>
            <p:cNvSpPr/>
            <p:nvPr/>
          </p:nvSpPr>
          <p:spPr>
            <a:xfrm>
              <a:off x="5596417" y="3704371"/>
              <a:ext cx="144016" cy="146397"/>
            </a:xfrm>
            <a:prstGeom prst="ellipse">
              <a:avLst/>
            </a:prstGeom>
            <a:solidFill>
              <a:srgbClr val="2AD5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3" name="right_buffer"/>
          <p:cNvGrpSpPr/>
          <p:nvPr/>
        </p:nvGrpSpPr>
        <p:grpSpPr>
          <a:xfrm>
            <a:off x="6480212" y="2960948"/>
            <a:ext cx="2304256" cy="369332"/>
            <a:chOff x="6480212" y="2960948"/>
            <a:chExt cx="2304256" cy="369332"/>
          </a:xfrm>
        </p:grpSpPr>
        <p:sp>
          <p:nvSpPr>
            <p:cNvPr id="262" name="正方形/長方形 261"/>
            <p:cNvSpPr/>
            <p:nvPr/>
          </p:nvSpPr>
          <p:spPr>
            <a:xfrm>
              <a:off x="7372692" y="3058611"/>
              <a:ext cx="180020" cy="180020"/>
            </a:xfrm>
            <a:prstGeom prst="rect">
              <a:avLst/>
            </a:prstGeom>
            <a:solidFill>
              <a:srgbClr val="2AD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 name="正方形/長方形 262"/>
            <p:cNvSpPr/>
            <p:nvPr/>
          </p:nvSpPr>
          <p:spPr>
            <a:xfrm>
              <a:off x="7555189" y="3058611"/>
              <a:ext cx="180020" cy="180020"/>
            </a:xfrm>
            <a:prstGeom prst="rect">
              <a:avLst/>
            </a:prstGeom>
            <a:solidFill>
              <a:srgbClr val="1FE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 name="正方形/長方形 263"/>
            <p:cNvSpPr/>
            <p:nvPr/>
          </p:nvSpPr>
          <p:spPr>
            <a:xfrm>
              <a:off x="7730066" y="3058611"/>
              <a:ext cx="180020" cy="180020"/>
            </a:xfrm>
            <a:prstGeom prst="rect">
              <a:avLst/>
            </a:prstGeom>
            <a:solidFill>
              <a:srgbClr val="17E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正方形/長方形 264"/>
            <p:cNvSpPr/>
            <p:nvPr/>
          </p:nvSpPr>
          <p:spPr>
            <a:xfrm>
              <a:off x="7904943" y="3058611"/>
              <a:ext cx="180020" cy="180020"/>
            </a:xfrm>
            <a:prstGeom prst="rect">
              <a:avLst/>
            </a:prstGeom>
            <a:solidFill>
              <a:srgbClr val="0EF1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正方形/長方形 265"/>
            <p:cNvSpPr/>
            <p:nvPr/>
          </p:nvSpPr>
          <p:spPr>
            <a:xfrm>
              <a:off x="8079820" y="3058611"/>
              <a:ext cx="180020" cy="180020"/>
            </a:xfrm>
            <a:prstGeom prst="rect">
              <a:avLst/>
            </a:prstGeom>
            <a:solidFill>
              <a:srgbClr val="06F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7" name="正方形/長方形 266"/>
            <p:cNvSpPr/>
            <p:nvPr/>
          </p:nvSpPr>
          <p:spPr>
            <a:xfrm>
              <a:off x="8254697" y="3058611"/>
              <a:ext cx="180020" cy="180020"/>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8" name="正方形/長方形 267"/>
            <p:cNvSpPr/>
            <p:nvPr/>
          </p:nvSpPr>
          <p:spPr>
            <a:xfrm>
              <a:off x="8429574" y="3058611"/>
              <a:ext cx="180020" cy="180020"/>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9" name="正方形/長方形 268"/>
            <p:cNvSpPr/>
            <p:nvPr/>
          </p:nvSpPr>
          <p:spPr>
            <a:xfrm>
              <a:off x="8604448" y="3058611"/>
              <a:ext cx="180020" cy="180020"/>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8" name="テキスト ボックス 287"/>
            <p:cNvSpPr txBox="1"/>
            <p:nvPr/>
          </p:nvSpPr>
          <p:spPr>
            <a:xfrm>
              <a:off x="6480212" y="2960948"/>
              <a:ext cx="936104" cy="369332"/>
            </a:xfrm>
            <a:prstGeom prst="rect">
              <a:avLst/>
            </a:prstGeom>
            <a:noFill/>
          </p:spPr>
          <p:txBody>
            <a:bodyPr wrap="square" rtlCol="0">
              <a:spAutoFit/>
            </a:bodyPr>
            <a:lstStyle/>
            <a:p>
              <a:pPr algn="r"/>
              <a:r>
                <a:rPr kumimoji="1" lang="en-US" altLang="ja-JP" dirty="0" smtClean="0"/>
                <a:t>right</a:t>
              </a:r>
              <a:endParaRPr kumimoji="1" lang="ja-JP" altLang="en-US" dirty="0"/>
            </a:p>
          </p:txBody>
        </p:sp>
      </p:grpSp>
      <p:grpSp>
        <p:nvGrpSpPr>
          <p:cNvPr id="122" name="down_ray"/>
          <p:cNvGrpSpPr/>
          <p:nvPr/>
        </p:nvGrpSpPr>
        <p:grpSpPr>
          <a:xfrm rot="5400000">
            <a:off x="3955764" y="3750976"/>
            <a:ext cx="2961262" cy="1785938"/>
            <a:chOff x="968420" y="2988350"/>
            <a:chExt cx="2961262" cy="1785938"/>
          </a:xfrm>
        </p:grpSpPr>
        <p:cxnSp>
          <p:nvCxnSpPr>
            <p:cNvPr id="123" name="直線コネクタ 122"/>
            <p:cNvCxnSpPr/>
            <p:nvPr/>
          </p:nvCxnSpPr>
          <p:spPr>
            <a:xfrm rot="5400000" flipV="1">
              <a:off x="967253" y="4150248"/>
              <a:ext cx="625207" cy="622873"/>
            </a:xfrm>
            <a:prstGeom prst="line">
              <a:avLst/>
            </a:prstGeom>
            <a:ln w="381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rot="10800000" flipH="1">
              <a:off x="968422" y="2988350"/>
              <a:ext cx="1165798" cy="1160731"/>
            </a:xfrm>
            <a:prstGeom prst="line">
              <a:avLst/>
            </a:prstGeom>
            <a:ln w="381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rot="10800000" flipH="1">
              <a:off x="968423" y="4145639"/>
              <a:ext cx="2794572" cy="3441"/>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rot="10800000" flipH="1">
              <a:off x="968423" y="3078838"/>
              <a:ext cx="1670622" cy="1070243"/>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rot="10800000" flipH="1">
              <a:off x="968423" y="3331250"/>
              <a:ext cx="2184972" cy="817831"/>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p:nvPr/>
          </p:nvCxnSpPr>
          <p:spPr>
            <a:xfrm rot="10800000" flipH="1">
              <a:off x="968423" y="3664624"/>
              <a:ext cx="2537397" cy="484456"/>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a:off x="968422" y="4149082"/>
              <a:ext cx="956247" cy="387082"/>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968424" y="4149080"/>
              <a:ext cx="2961258" cy="582346"/>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968422" y="4149079"/>
              <a:ext cx="784797" cy="510909"/>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222" name="down_color"/>
          <p:cNvGrpSpPr/>
          <p:nvPr/>
        </p:nvGrpSpPr>
        <p:grpSpPr>
          <a:xfrm>
            <a:off x="4601053" y="3699606"/>
            <a:ext cx="1134617" cy="341660"/>
            <a:chOff x="4601053" y="3699606"/>
            <a:chExt cx="1134617" cy="341660"/>
          </a:xfrm>
        </p:grpSpPr>
        <p:sp>
          <p:nvSpPr>
            <p:cNvPr id="214" name="円/楕円 213"/>
            <p:cNvSpPr/>
            <p:nvPr/>
          </p:nvSpPr>
          <p:spPr>
            <a:xfrm>
              <a:off x="4601053" y="3699606"/>
              <a:ext cx="144016" cy="146397"/>
            </a:xfrm>
            <a:prstGeom prst="ellipse">
              <a:avLst/>
            </a:prstGeom>
            <a:solidFill>
              <a:srgbClr val="F8F80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円/楕円 214"/>
            <p:cNvSpPr/>
            <p:nvPr/>
          </p:nvSpPr>
          <p:spPr>
            <a:xfrm>
              <a:off x="4724878" y="3809144"/>
              <a:ext cx="144016" cy="146397"/>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円/楕円 215"/>
            <p:cNvSpPr/>
            <p:nvPr/>
          </p:nvSpPr>
          <p:spPr>
            <a:xfrm>
              <a:off x="4867753" y="3861531"/>
              <a:ext cx="144016" cy="146397"/>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216"/>
            <p:cNvSpPr/>
            <p:nvPr/>
          </p:nvSpPr>
          <p:spPr>
            <a:xfrm>
              <a:off x="5015391" y="3894869"/>
              <a:ext cx="144016" cy="146397"/>
            </a:xfrm>
            <a:prstGeom prst="ellipse">
              <a:avLst/>
            </a:prstGeom>
            <a:solidFill>
              <a:srgbClr val="06F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円/楕円 217"/>
            <p:cNvSpPr/>
            <p:nvPr/>
          </p:nvSpPr>
          <p:spPr>
            <a:xfrm>
              <a:off x="5172553" y="3894869"/>
              <a:ext cx="144016" cy="146397"/>
            </a:xfrm>
            <a:prstGeom prst="ellipse">
              <a:avLst/>
            </a:prstGeom>
            <a:solidFill>
              <a:srgbClr val="06F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円/楕円 218"/>
            <p:cNvSpPr/>
            <p:nvPr/>
          </p:nvSpPr>
          <p:spPr>
            <a:xfrm>
              <a:off x="5310666" y="3871057"/>
              <a:ext cx="144016" cy="146397"/>
            </a:xfrm>
            <a:prstGeom prst="ellipse">
              <a:avLst/>
            </a:prstGeom>
            <a:solidFill>
              <a:srgbClr val="00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円/楕円 219"/>
            <p:cNvSpPr/>
            <p:nvPr/>
          </p:nvSpPr>
          <p:spPr>
            <a:xfrm>
              <a:off x="5463067" y="3809144"/>
              <a:ext cx="144016" cy="146397"/>
            </a:xfrm>
            <a:prstGeom prst="ellipse">
              <a:avLst/>
            </a:prstGeom>
            <a:solidFill>
              <a:srgbClr val="00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円/楕円 220"/>
            <p:cNvSpPr/>
            <p:nvPr/>
          </p:nvSpPr>
          <p:spPr>
            <a:xfrm>
              <a:off x="5591654" y="3709132"/>
              <a:ext cx="144016" cy="146397"/>
            </a:xfrm>
            <a:prstGeom prst="ellipse">
              <a:avLst/>
            </a:prstGeom>
            <a:solidFill>
              <a:srgbClr val="00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4" name="down_buffer"/>
          <p:cNvGrpSpPr/>
          <p:nvPr/>
        </p:nvGrpSpPr>
        <p:grpSpPr>
          <a:xfrm>
            <a:off x="6480212" y="3392996"/>
            <a:ext cx="2304256" cy="369332"/>
            <a:chOff x="6480212" y="3392996"/>
            <a:chExt cx="2304256" cy="369332"/>
          </a:xfrm>
        </p:grpSpPr>
        <p:sp>
          <p:nvSpPr>
            <p:cNvPr id="280" name="正方形/長方形 279"/>
            <p:cNvSpPr/>
            <p:nvPr/>
          </p:nvSpPr>
          <p:spPr>
            <a:xfrm>
              <a:off x="7372692" y="3470106"/>
              <a:ext cx="180020" cy="180020"/>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1" name="正方形/長方形 280"/>
            <p:cNvSpPr/>
            <p:nvPr/>
          </p:nvSpPr>
          <p:spPr>
            <a:xfrm>
              <a:off x="7555189" y="3470106"/>
              <a:ext cx="180020" cy="180020"/>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 name="正方形/長方形 281"/>
            <p:cNvSpPr/>
            <p:nvPr/>
          </p:nvSpPr>
          <p:spPr>
            <a:xfrm>
              <a:off x="7730066" y="3470106"/>
              <a:ext cx="180020" cy="180020"/>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 name="正方形/長方形 282"/>
            <p:cNvSpPr/>
            <p:nvPr/>
          </p:nvSpPr>
          <p:spPr>
            <a:xfrm>
              <a:off x="7904943" y="3470106"/>
              <a:ext cx="180020" cy="180020"/>
            </a:xfrm>
            <a:prstGeom prst="rect">
              <a:avLst/>
            </a:prstGeom>
            <a:solidFill>
              <a:srgbClr val="06F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4" name="正方形/長方形 283"/>
            <p:cNvSpPr/>
            <p:nvPr/>
          </p:nvSpPr>
          <p:spPr>
            <a:xfrm>
              <a:off x="8079820" y="3470106"/>
              <a:ext cx="180020" cy="180020"/>
            </a:xfrm>
            <a:prstGeom prst="rect">
              <a:avLst/>
            </a:prstGeom>
            <a:solidFill>
              <a:srgbClr val="06F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5" name="正方形/長方形 284"/>
            <p:cNvSpPr/>
            <p:nvPr/>
          </p:nvSpPr>
          <p:spPr>
            <a:xfrm>
              <a:off x="8254697" y="3470106"/>
              <a:ext cx="180020" cy="18002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6" name="正方形/長方形 285"/>
            <p:cNvSpPr/>
            <p:nvPr/>
          </p:nvSpPr>
          <p:spPr>
            <a:xfrm>
              <a:off x="8429574" y="3470106"/>
              <a:ext cx="180020" cy="18002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7" name="正方形/長方形 286"/>
            <p:cNvSpPr/>
            <p:nvPr/>
          </p:nvSpPr>
          <p:spPr>
            <a:xfrm>
              <a:off x="8604448" y="3470106"/>
              <a:ext cx="180020" cy="180020"/>
            </a:xfrm>
            <a:prstGeom prst="rect">
              <a:avLst/>
            </a:prstGeom>
            <a:solidFill>
              <a:srgbClr val="F8F80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 name="テキスト ボックス 288"/>
            <p:cNvSpPr txBox="1"/>
            <p:nvPr/>
          </p:nvSpPr>
          <p:spPr>
            <a:xfrm>
              <a:off x="6480212" y="3392996"/>
              <a:ext cx="936104" cy="369332"/>
            </a:xfrm>
            <a:prstGeom prst="rect">
              <a:avLst/>
            </a:prstGeom>
            <a:noFill/>
          </p:spPr>
          <p:txBody>
            <a:bodyPr wrap="square" rtlCol="0">
              <a:spAutoFit/>
            </a:bodyPr>
            <a:lstStyle/>
            <a:p>
              <a:pPr algn="r"/>
              <a:r>
                <a:rPr kumimoji="1" lang="en-US" altLang="ja-JP" dirty="0" smtClean="0"/>
                <a:t>down</a:t>
              </a:r>
              <a:endParaRPr kumimoji="1" lang="ja-JP" altLang="en-US" dirty="0"/>
            </a:p>
          </p:txBody>
        </p:sp>
      </p:grpSp>
      <p:grpSp>
        <p:nvGrpSpPr>
          <p:cNvPr id="110" name="left_ray"/>
          <p:cNvGrpSpPr/>
          <p:nvPr/>
        </p:nvGrpSpPr>
        <p:grpSpPr>
          <a:xfrm rot="10800000">
            <a:off x="967740" y="1813560"/>
            <a:ext cx="4170769" cy="1964690"/>
            <a:chOff x="968423" y="3511034"/>
            <a:chExt cx="4170769" cy="1964690"/>
          </a:xfrm>
        </p:grpSpPr>
        <p:cxnSp>
          <p:nvCxnSpPr>
            <p:cNvPr id="111" name="直線コネクタ 110"/>
            <p:cNvCxnSpPr/>
            <p:nvPr/>
          </p:nvCxnSpPr>
          <p:spPr>
            <a:xfrm rot="5400000" flipV="1">
              <a:off x="976976" y="4140528"/>
              <a:ext cx="1326644" cy="1343748"/>
            </a:xfrm>
            <a:prstGeom prst="line">
              <a:avLst/>
            </a:prstGeom>
            <a:ln w="381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rot="5400000" flipH="1" flipV="1">
              <a:off x="970755" y="3508703"/>
              <a:ext cx="638046" cy="642708"/>
            </a:xfrm>
            <a:prstGeom prst="line">
              <a:avLst/>
            </a:prstGeom>
            <a:ln w="381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rot="5400000" flipV="1">
              <a:off x="3053426" y="2064078"/>
              <a:ext cx="764" cy="4170768"/>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4" name="直線コネクタ 113"/>
            <p:cNvCxnSpPr/>
            <p:nvPr/>
          </p:nvCxnSpPr>
          <p:spPr>
            <a:xfrm rot="5400000" flipH="1" flipV="1">
              <a:off x="1099660" y="3515688"/>
              <a:ext cx="502156" cy="764628"/>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p:nvPr/>
          </p:nvCxnSpPr>
          <p:spPr>
            <a:xfrm rot="5400000" flipH="1" flipV="1">
              <a:off x="1271110" y="3489018"/>
              <a:ext cx="357376" cy="962748"/>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rot="5400000" flipH="1" flipV="1">
              <a:off x="1461610" y="3428058"/>
              <a:ext cx="227836" cy="1214208"/>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rot="5400000" flipV="1">
              <a:off x="1854760" y="3262744"/>
              <a:ext cx="1133274" cy="2905947"/>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rot="5400000" flipV="1">
              <a:off x="2399376" y="2718128"/>
              <a:ext cx="689104" cy="3551008"/>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rot="5400000" flipV="1">
              <a:off x="1307176" y="3810328"/>
              <a:ext cx="1235204" cy="1912708"/>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203" name="left_color"/>
          <p:cNvGrpSpPr/>
          <p:nvPr/>
        </p:nvGrpSpPr>
        <p:grpSpPr>
          <a:xfrm>
            <a:off x="4275773" y="2561369"/>
            <a:ext cx="329847" cy="1147378"/>
            <a:chOff x="4275773" y="2561369"/>
            <a:chExt cx="329847" cy="1147378"/>
          </a:xfrm>
        </p:grpSpPr>
        <p:sp>
          <p:nvSpPr>
            <p:cNvPr id="171" name="円/楕円 170"/>
            <p:cNvSpPr/>
            <p:nvPr/>
          </p:nvSpPr>
          <p:spPr>
            <a:xfrm>
              <a:off x="4368642" y="3425287"/>
              <a:ext cx="144016" cy="146397"/>
            </a:xfrm>
            <a:prstGeom prst="ellipse">
              <a:avLst/>
            </a:prstGeom>
            <a:solidFill>
              <a:srgbClr val="E3E31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円/楕円 171"/>
            <p:cNvSpPr/>
            <p:nvPr/>
          </p:nvSpPr>
          <p:spPr>
            <a:xfrm>
              <a:off x="4461604" y="3562350"/>
              <a:ext cx="144016" cy="146397"/>
            </a:xfrm>
            <a:prstGeom prst="ellipse">
              <a:avLst/>
            </a:prstGeom>
            <a:solidFill>
              <a:srgbClr val="FBFB0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円/楕円 172"/>
            <p:cNvSpPr/>
            <p:nvPr/>
          </p:nvSpPr>
          <p:spPr>
            <a:xfrm>
              <a:off x="4279107" y="3136203"/>
              <a:ext cx="144016" cy="146397"/>
            </a:xfrm>
            <a:prstGeom prst="ellipse">
              <a:avLst/>
            </a:prstGeom>
            <a:solidFill>
              <a:srgbClr val="91916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円/楕円 173"/>
            <p:cNvSpPr/>
            <p:nvPr/>
          </p:nvSpPr>
          <p:spPr>
            <a:xfrm>
              <a:off x="4304283" y="3282632"/>
              <a:ext cx="144016" cy="146397"/>
            </a:xfrm>
            <a:prstGeom prst="ellipse">
              <a:avLst/>
            </a:prstGeom>
            <a:solidFill>
              <a:srgbClr val="CBCB3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円/楕円 174"/>
            <p:cNvSpPr/>
            <p:nvPr/>
          </p:nvSpPr>
          <p:spPr>
            <a:xfrm>
              <a:off x="4275773" y="2981580"/>
              <a:ext cx="144016" cy="14639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円/楕円 175"/>
            <p:cNvSpPr/>
            <p:nvPr/>
          </p:nvSpPr>
          <p:spPr>
            <a:xfrm>
              <a:off x="4301330" y="2830608"/>
              <a:ext cx="144016" cy="146397"/>
            </a:xfrm>
            <a:prstGeom prst="ellipse">
              <a:avLst/>
            </a:prstGeom>
            <a:solidFill>
              <a:srgbClr val="F708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円/楕円 176"/>
            <p:cNvSpPr/>
            <p:nvPr/>
          </p:nvSpPr>
          <p:spPr>
            <a:xfrm>
              <a:off x="4362926" y="2689321"/>
              <a:ext cx="144016" cy="146397"/>
            </a:xfrm>
            <a:prstGeom prst="ellipse">
              <a:avLst/>
            </a:prstGeom>
            <a:solidFill>
              <a:srgbClr val="D32D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円/楕円 177"/>
            <p:cNvSpPr/>
            <p:nvPr/>
          </p:nvSpPr>
          <p:spPr>
            <a:xfrm>
              <a:off x="4458177" y="2561369"/>
              <a:ext cx="144016" cy="146397"/>
            </a:xfrm>
            <a:prstGeom prst="ellipse">
              <a:avLst/>
            </a:prstGeom>
            <a:solidFill>
              <a:srgbClr val="B24D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5" name="left_buffer"/>
          <p:cNvGrpSpPr/>
          <p:nvPr/>
        </p:nvGrpSpPr>
        <p:grpSpPr>
          <a:xfrm>
            <a:off x="6480212" y="3789040"/>
            <a:ext cx="2304256" cy="369332"/>
            <a:chOff x="6480212" y="3789040"/>
            <a:chExt cx="2304256" cy="369332"/>
          </a:xfrm>
        </p:grpSpPr>
        <p:sp>
          <p:nvSpPr>
            <p:cNvPr id="271" name="正方形/長方形 270"/>
            <p:cNvSpPr/>
            <p:nvPr/>
          </p:nvSpPr>
          <p:spPr>
            <a:xfrm>
              <a:off x="7372692" y="3881601"/>
              <a:ext cx="180020" cy="180020"/>
            </a:xfrm>
            <a:prstGeom prst="rect">
              <a:avLst/>
            </a:prstGeom>
            <a:solidFill>
              <a:srgbClr val="FBFB0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2" name="正方形/長方形 271"/>
            <p:cNvSpPr/>
            <p:nvPr/>
          </p:nvSpPr>
          <p:spPr>
            <a:xfrm>
              <a:off x="7555189" y="3881601"/>
              <a:ext cx="180020" cy="180020"/>
            </a:xfrm>
            <a:prstGeom prst="rect">
              <a:avLst/>
            </a:prstGeom>
            <a:solidFill>
              <a:srgbClr val="E3E3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3" name="正方形/長方形 272"/>
            <p:cNvSpPr/>
            <p:nvPr/>
          </p:nvSpPr>
          <p:spPr>
            <a:xfrm>
              <a:off x="7730066" y="3881601"/>
              <a:ext cx="180020" cy="180020"/>
            </a:xfrm>
            <a:prstGeom prst="rect">
              <a:avLst/>
            </a:prstGeom>
            <a:solidFill>
              <a:srgbClr val="CBCB3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正方形/長方形 273"/>
            <p:cNvSpPr/>
            <p:nvPr/>
          </p:nvSpPr>
          <p:spPr>
            <a:xfrm>
              <a:off x="7904943" y="3881601"/>
              <a:ext cx="180020" cy="180020"/>
            </a:xfrm>
            <a:prstGeom prst="rect">
              <a:avLst/>
            </a:prstGeom>
            <a:solidFill>
              <a:srgbClr val="91916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 name="正方形/長方形 274"/>
            <p:cNvSpPr/>
            <p:nvPr/>
          </p:nvSpPr>
          <p:spPr>
            <a:xfrm>
              <a:off x="8079820" y="3881601"/>
              <a:ext cx="180020" cy="18002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6" name="正方形/長方形 275"/>
            <p:cNvSpPr/>
            <p:nvPr/>
          </p:nvSpPr>
          <p:spPr>
            <a:xfrm>
              <a:off x="8254697" y="3881601"/>
              <a:ext cx="180020" cy="180020"/>
            </a:xfrm>
            <a:prstGeom prst="rect">
              <a:avLst/>
            </a:prstGeom>
            <a:solidFill>
              <a:srgbClr val="F70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7" name="正方形/長方形 276"/>
            <p:cNvSpPr/>
            <p:nvPr/>
          </p:nvSpPr>
          <p:spPr>
            <a:xfrm>
              <a:off x="8429574" y="3881601"/>
              <a:ext cx="180020" cy="180020"/>
            </a:xfrm>
            <a:prstGeom prst="rect">
              <a:avLst/>
            </a:prstGeom>
            <a:solidFill>
              <a:srgbClr val="D32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8" name="正方形/長方形 277"/>
            <p:cNvSpPr/>
            <p:nvPr/>
          </p:nvSpPr>
          <p:spPr>
            <a:xfrm>
              <a:off x="8604448" y="3881601"/>
              <a:ext cx="180020" cy="180020"/>
            </a:xfrm>
            <a:prstGeom prst="rect">
              <a:avLst/>
            </a:prstGeom>
            <a:solidFill>
              <a:srgbClr val="B24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0" name="テキスト ボックス 289"/>
            <p:cNvSpPr txBox="1"/>
            <p:nvPr/>
          </p:nvSpPr>
          <p:spPr>
            <a:xfrm>
              <a:off x="6480212" y="3789040"/>
              <a:ext cx="936104" cy="369332"/>
            </a:xfrm>
            <a:prstGeom prst="rect">
              <a:avLst/>
            </a:prstGeom>
            <a:noFill/>
          </p:spPr>
          <p:txBody>
            <a:bodyPr wrap="square" rtlCol="0">
              <a:spAutoFit/>
            </a:bodyPr>
            <a:lstStyle/>
            <a:p>
              <a:pPr algn="r"/>
              <a:r>
                <a:rPr kumimoji="1" lang="en-US" altLang="ja-JP" dirty="0" smtClean="0"/>
                <a:t>left</a:t>
              </a:r>
              <a:endParaRPr kumimoji="1" lang="ja-JP" altLang="en-US" dirty="0"/>
            </a:p>
          </p:txBody>
        </p:sp>
      </p:grpSp>
      <p:grpSp>
        <p:nvGrpSpPr>
          <p:cNvPr id="98" name="up_ray"/>
          <p:cNvGrpSpPr/>
          <p:nvPr/>
        </p:nvGrpSpPr>
        <p:grpSpPr>
          <a:xfrm rot="16200000">
            <a:off x="4239988" y="1441677"/>
            <a:ext cx="1292677" cy="2057400"/>
            <a:chOff x="968422" y="2845689"/>
            <a:chExt cx="1292677" cy="2057400"/>
          </a:xfrm>
        </p:grpSpPr>
        <p:cxnSp>
          <p:nvCxnSpPr>
            <p:cNvPr id="99" name="直線コネクタ 98"/>
            <p:cNvCxnSpPr/>
            <p:nvPr/>
          </p:nvCxnSpPr>
          <p:spPr>
            <a:xfrm rot="10800000" flipH="1" flipV="1">
              <a:off x="968425" y="4149079"/>
              <a:ext cx="754511" cy="754010"/>
            </a:xfrm>
            <a:prstGeom prst="line">
              <a:avLst/>
            </a:prstGeom>
            <a:ln w="381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rot="16200000">
              <a:off x="963065" y="2851046"/>
              <a:ext cx="1303391" cy="1292677"/>
            </a:xfrm>
            <a:prstGeom prst="line">
              <a:avLst/>
            </a:prstGeom>
            <a:ln w="381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1" name="直線コネクタ 100"/>
            <p:cNvCxnSpPr/>
            <p:nvPr/>
          </p:nvCxnSpPr>
          <p:spPr>
            <a:xfrm rot="10800000" flipH="1" flipV="1">
              <a:off x="968425" y="4149077"/>
              <a:ext cx="1078362" cy="1536"/>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flipV="1">
              <a:off x="968426" y="3336226"/>
              <a:ext cx="1278386" cy="812852"/>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flipV="1">
              <a:off x="968426" y="3688652"/>
              <a:ext cx="1216473" cy="460427"/>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flipV="1">
              <a:off x="968426" y="3931538"/>
              <a:ext cx="1168848" cy="217540"/>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rot="10800000" flipH="1" flipV="1">
              <a:off x="968425" y="4149079"/>
              <a:ext cx="983111" cy="392060"/>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rot="10800000" flipH="1" flipV="1">
              <a:off x="968426" y="4149077"/>
              <a:ext cx="1035497" cy="201561"/>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rot="10800000" flipH="1" flipV="1">
              <a:off x="968422" y="4149080"/>
              <a:ext cx="878337" cy="568274"/>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252" name="up_color"/>
          <p:cNvGrpSpPr/>
          <p:nvPr/>
        </p:nvGrpSpPr>
        <p:grpSpPr>
          <a:xfrm rot="10800000">
            <a:off x="4593715" y="2245631"/>
            <a:ext cx="1139380" cy="332134"/>
            <a:chOff x="4596290" y="3709132"/>
            <a:chExt cx="1139380" cy="332134"/>
          </a:xfrm>
        </p:grpSpPr>
        <p:sp>
          <p:nvSpPr>
            <p:cNvPr id="253" name="円/楕円 252"/>
            <p:cNvSpPr/>
            <p:nvPr/>
          </p:nvSpPr>
          <p:spPr>
            <a:xfrm>
              <a:off x="4596290" y="3709132"/>
              <a:ext cx="144016" cy="146397"/>
            </a:xfrm>
            <a:prstGeom prst="ellipse">
              <a:avLst/>
            </a:prstGeom>
            <a:solidFill>
              <a:srgbClr val="38C7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 name="円/楕円 253"/>
            <p:cNvSpPr/>
            <p:nvPr/>
          </p:nvSpPr>
          <p:spPr>
            <a:xfrm>
              <a:off x="4724878" y="3809144"/>
              <a:ext cx="144016" cy="146397"/>
            </a:xfrm>
            <a:prstGeom prst="ellipse">
              <a:avLst/>
            </a:prstGeom>
            <a:solidFill>
              <a:srgbClr val="46BA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5" name="円/楕円 254"/>
            <p:cNvSpPr/>
            <p:nvPr/>
          </p:nvSpPr>
          <p:spPr>
            <a:xfrm>
              <a:off x="4867753" y="3861531"/>
              <a:ext cx="144016" cy="146397"/>
            </a:xfrm>
            <a:prstGeom prst="ellipse">
              <a:avLst/>
            </a:prstGeom>
            <a:solidFill>
              <a:srgbClr val="4FB1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円/楕円 255"/>
            <p:cNvSpPr/>
            <p:nvPr/>
          </p:nvSpPr>
          <p:spPr>
            <a:xfrm>
              <a:off x="5015391" y="3894869"/>
              <a:ext cx="144016" cy="146397"/>
            </a:xfrm>
            <a:prstGeom prst="ellipse">
              <a:avLst/>
            </a:prstGeom>
            <a:solidFill>
              <a:srgbClr val="5AA6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円/楕円 256"/>
            <p:cNvSpPr/>
            <p:nvPr/>
          </p:nvSpPr>
          <p:spPr>
            <a:xfrm>
              <a:off x="5172553" y="3894869"/>
              <a:ext cx="144016" cy="146397"/>
            </a:xfrm>
            <a:prstGeom prst="ellipse">
              <a:avLst/>
            </a:prstGeom>
            <a:solidFill>
              <a:srgbClr val="67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8" name="円/楕円 257"/>
            <p:cNvSpPr/>
            <p:nvPr/>
          </p:nvSpPr>
          <p:spPr>
            <a:xfrm>
              <a:off x="5310666" y="3871057"/>
              <a:ext cx="144016" cy="146397"/>
            </a:xfrm>
            <a:prstGeom prst="ellipse">
              <a:avLst/>
            </a:prstGeom>
            <a:solidFill>
              <a:srgbClr val="738D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9" name="円/楕円 258"/>
            <p:cNvSpPr/>
            <p:nvPr/>
          </p:nvSpPr>
          <p:spPr>
            <a:xfrm>
              <a:off x="5463067" y="3809144"/>
              <a:ext cx="144016" cy="146397"/>
            </a:xfrm>
            <a:prstGeom prst="ellipse">
              <a:avLst/>
            </a:prstGeom>
            <a:solidFill>
              <a:srgbClr val="7F81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円/楕円 259"/>
            <p:cNvSpPr/>
            <p:nvPr/>
          </p:nvSpPr>
          <p:spPr>
            <a:xfrm>
              <a:off x="5591654" y="3709132"/>
              <a:ext cx="144016" cy="146397"/>
            </a:xfrm>
            <a:prstGeom prst="ellipse">
              <a:avLst/>
            </a:prstGeom>
            <a:solidFill>
              <a:srgbClr val="976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6" name="up_buffer"/>
          <p:cNvGrpSpPr/>
          <p:nvPr/>
        </p:nvGrpSpPr>
        <p:grpSpPr>
          <a:xfrm>
            <a:off x="6480212" y="4185084"/>
            <a:ext cx="2304256" cy="369332"/>
            <a:chOff x="6480212" y="4185084"/>
            <a:chExt cx="2304256" cy="369332"/>
          </a:xfrm>
        </p:grpSpPr>
        <p:sp>
          <p:nvSpPr>
            <p:cNvPr id="152" name="正方形/長方形 151"/>
            <p:cNvSpPr/>
            <p:nvPr/>
          </p:nvSpPr>
          <p:spPr>
            <a:xfrm>
              <a:off x="7372692" y="4293096"/>
              <a:ext cx="180020" cy="180020"/>
            </a:xfrm>
            <a:prstGeom prst="rect">
              <a:avLst/>
            </a:prstGeom>
            <a:solidFill>
              <a:srgbClr val="976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正方形/長方形 152"/>
            <p:cNvSpPr/>
            <p:nvPr/>
          </p:nvSpPr>
          <p:spPr>
            <a:xfrm>
              <a:off x="7555189" y="4293096"/>
              <a:ext cx="180020" cy="180020"/>
            </a:xfrm>
            <a:prstGeom prst="rect">
              <a:avLst/>
            </a:prstGeom>
            <a:solidFill>
              <a:srgbClr val="7F81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正方形/長方形 153"/>
            <p:cNvSpPr/>
            <p:nvPr/>
          </p:nvSpPr>
          <p:spPr>
            <a:xfrm>
              <a:off x="7730066" y="4293096"/>
              <a:ext cx="180020" cy="180020"/>
            </a:xfrm>
            <a:prstGeom prst="rect">
              <a:avLst/>
            </a:prstGeom>
            <a:solidFill>
              <a:srgbClr val="738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正方形/長方形 154"/>
            <p:cNvSpPr/>
            <p:nvPr/>
          </p:nvSpPr>
          <p:spPr>
            <a:xfrm>
              <a:off x="7904943" y="4293096"/>
              <a:ext cx="180020" cy="180020"/>
            </a:xfrm>
            <a:prstGeom prst="rect">
              <a:avLst/>
            </a:prstGeom>
            <a:solidFill>
              <a:srgbClr val="67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正方形/長方形 155"/>
            <p:cNvSpPr/>
            <p:nvPr/>
          </p:nvSpPr>
          <p:spPr>
            <a:xfrm>
              <a:off x="8079820" y="4293096"/>
              <a:ext cx="180020" cy="180020"/>
            </a:xfrm>
            <a:prstGeom prst="rect">
              <a:avLst/>
            </a:prstGeom>
            <a:solidFill>
              <a:srgbClr val="5AA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正方形/長方形 156"/>
            <p:cNvSpPr/>
            <p:nvPr/>
          </p:nvSpPr>
          <p:spPr>
            <a:xfrm>
              <a:off x="8254697" y="4293096"/>
              <a:ext cx="180020" cy="180020"/>
            </a:xfrm>
            <a:prstGeom prst="rect">
              <a:avLst/>
            </a:prstGeom>
            <a:solidFill>
              <a:srgbClr val="4FB1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正方形/長方形 157"/>
            <p:cNvSpPr/>
            <p:nvPr/>
          </p:nvSpPr>
          <p:spPr>
            <a:xfrm>
              <a:off x="8429574" y="4293096"/>
              <a:ext cx="180020" cy="180020"/>
            </a:xfrm>
            <a:prstGeom prst="rect">
              <a:avLst/>
            </a:prstGeom>
            <a:solidFill>
              <a:srgbClr val="46BA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正方形/長方形 158"/>
            <p:cNvSpPr/>
            <p:nvPr/>
          </p:nvSpPr>
          <p:spPr>
            <a:xfrm>
              <a:off x="8604448" y="4293096"/>
              <a:ext cx="180020" cy="180020"/>
            </a:xfrm>
            <a:prstGeom prst="rect">
              <a:avLst/>
            </a:prstGeom>
            <a:solidFill>
              <a:srgbClr val="38C7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1" name="テキスト ボックス 290"/>
            <p:cNvSpPr txBox="1"/>
            <p:nvPr/>
          </p:nvSpPr>
          <p:spPr>
            <a:xfrm>
              <a:off x="6480212" y="4185084"/>
              <a:ext cx="936104" cy="369332"/>
            </a:xfrm>
            <a:prstGeom prst="rect">
              <a:avLst/>
            </a:prstGeom>
            <a:noFill/>
          </p:spPr>
          <p:txBody>
            <a:bodyPr wrap="square" rtlCol="0">
              <a:spAutoFit/>
            </a:bodyPr>
            <a:lstStyle/>
            <a:p>
              <a:pPr algn="r"/>
              <a:r>
                <a:rPr kumimoji="1" lang="en-US" altLang="ja-JP" dirty="0" smtClean="0"/>
                <a:t>up</a:t>
              </a:r>
              <a:endParaRPr kumimoji="1" lang="ja-JP" altLang="en-US" dirty="0"/>
            </a:p>
          </p:txBody>
        </p:sp>
      </p:grpSp>
      <p:sp>
        <p:nvSpPr>
          <p:cNvPr id="169" name="framebuffer"/>
          <p:cNvSpPr txBox="1"/>
          <p:nvPr/>
        </p:nvSpPr>
        <p:spPr>
          <a:xfrm>
            <a:off x="7344308" y="2627620"/>
            <a:ext cx="1476164" cy="369332"/>
          </a:xfrm>
          <a:prstGeom prst="rect">
            <a:avLst/>
          </a:prstGeom>
          <a:noFill/>
        </p:spPr>
        <p:txBody>
          <a:bodyPr wrap="square" rtlCol="0">
            <a:spAutoFit/>
          </a:bodyPr>
          <a:lstStyle/>
          <a:p>
            <a:r>
              <a:rPr kumimoji="1" lang="en-US" altLang="ja-JP" dirty="0" smtClean="0"/>
              <a:t>buffer in GPU</a:t>
            </a:r>
            <a:endParaRPr kumimoji="1" lang="ja-JP" altLang="en-US" dirty="0"/>
          </a:p>
        </p:txBody>
      </p:sp>
      <p:sp>
        <p:nvSpPr>
          <p:cNvPr id="170" name="point_white"/>
          <p:cNvSpPr/>
          <p:nvPr/>
        </p:nvSpPr>
        <p:spPr>
          <a:xfrm rot="10800000">
            <a:off x="5049576" y="3032956"/>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5" name="point"/>
          <p:cNvSpPr/>
          <p:nvPr/>
        </p:nvSpPr>
        <p:spPr>
          <a:xfrm rot="10800000">
            <a:off x="5049884" y="3032956"/>
            <a:ext cx="216024" cy="216024"/>
          </a:xfrm>
          <a:prstGeom prst="ellipse">
            <a:avLst/>
          </a:prstGeom>
          <a:solidFill>
            <a:srgbClr val="81A80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9"/>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4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3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4"/>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92"/>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4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5"/>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12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2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6"/>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10"/>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0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9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95"/>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252"/>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 grpId="0" animBg="1"/>
      <p:bldP spid="294" grpId="0" animBg="1"/>
      <p:bldP spid="169" grpId="0"/>
      <p:bldP spid="29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Color diffusion using PMVC (in 2D)</a:t>
            </a:r>
            <a:endParaRPr lang="ja-JP" altLang="en-US" dirty="0"/>
          </a:p>
        </p:txBody>
      </p:sp>
      <p:sp>
        <p:nvSpPr>
          <p:cNvPr id="4" name="スライド番号プレースホルダ 3"/>
          <p:cNvSpPr>
            <a:spLocks noGrp="1"/>
          </p:cNvSpPr>
          <p:nvPr>
            <p:ph type="sldNum" sz="quarter" idx="12"/>
          </p:nvPr>
        </p:nvSpPr>
        <p:spPr/>
        <p:txBody>
          <a:bodyPr/>
          <a:lstStyle/>
          <a:p>
            <a:fld id="{BE387D97-BE28-4FFD-BA13-A9D9CEA3CCD0}" type="slidenum">
              <a:rPr lang="ja-JP" altLang="en-US" smtClean="0"/>
              <a:pPr/>
              <a:t>13</a:t>
            </a:fld>
            <a:endParaRPr lang="ja-JP" altLang="en-US" dirty="0"/>
          </a:p>
        </p:txBody>
      </p:sp>
      <p:grpSp>
        <p:nvGrpSpPr>
          <p:cNvPr id="3" name="curve"/>
          <p:cNvGrpSpPr/>
          <p:nvPr/>
        </p:nvGrpSpPr>
        <p:grpSpPr>
          <a:xfrm>
            <a:off x="0" y="1520034"/>
            <a:ext cx="6985534" cy="4932548"/>
            <a:chOff x="1691680" y="1844824"/>
            <a:chExt cx="5376863" cy="3651250"/>
          </a:xfrm>
        </p:grpSpPr>
        <p:sp>
          <p:nvSpPr>
            <p:cNvPr id="7" name="正方形/長方形 6"/>
            <p:cNvSpPr/>
            <p:nvPr/>
          </p:nvSpPr>
          <p:spPr>
            <a:xfrm>
              <a:off x="1943708" y="1880828"/>
              <a:ext cx="4716524" cy="3528392"/>
            </a:xfrm>
            <a:prstGeom prst="rect">
              <a:avLst/>
            </a:prstGeom>
            <a:gradFill flip="none" rotWithShape="1">
              <a:gsLst>
                <a:gs pos="20000">
                  <a:srgbClr val="FF0000"/>
                </a:gs>
                <a:gs pos="50000">
                  <a:srgbClr val="808000"/>
                </a:gs>
                <a:gs pos="80000">
                  <a:srgbClr val="00FF00"/>
                </a:gs>
              </a:gsLst>
              <a:lin ang="18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0" scaled="1"/>
                  <a:tileRect/>
                </a:gradFill>
              </a:endParaRPr>
            </a:p>
          </p:txBody>
        </p:sp>
        <p:sp>
          <p:nvSpPr>
            <p:cNvPr id="8" name="正方形/長方形 7"/>
            <p:cNvSpPr/>
            <p:nvPr/>
          </p:nvSpPr>
          <p:spPr>
            <a:xfrm>
              <a:off x="3023828" y="2996952"/>
              <a:ext cx="2655912" cy="1908212"/>
            </a:xfrm>
            <a:prstGeom prst="rect">
              <a:avLst/>
            </a:prstGeom>
            <a:gradFill flip="none" rotWithShape="1">
              <a:gsLst>
                <a:gs pos="20000">
                  <a:srgbClr val="0000FF"/>
                </a:gs>
                <a:gs pos="50000">
                  <a:srgbClr val="808080"/>
                </a:gs>
                <a:gs pos="80000">
                  <a:srgbClr val="FF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0" scaled="1"/>
                  <a:tileRect/>
                </a:gradFill>
              </a:endParaRPr>
            </a:p>
          </p:txBody>
        </p:sp>
        <p:pic>
          <p:nvPicPr>
            <p:cNvPr id="2052" name="Picture 4" descr="C:\Users\kenshi\Desktop\図1.png"/>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a:off x="1691680" y="1844824"/>
              <a:ext cx="5376863" cy="3651250"/>
            </a:xfrm>
            <a:prstGeom prst="rect">
              <a:avLst/>
            </a:prstGeom>
            <a:noFill/>
          </p:spPr>
        </p:pic>
      </p:grpSp>
      <p:grpSp>
        <p:nvGrpSpPr>
          <p:cNvPr id="5" name="edges"/>
          <p:cNvGrpSpPr/>
          <p:nvPr/>
        </p:nvGrpSpPr>
        <p:grpSpPr>
          <a:xfrm>
            <a:off x="651052" y="2284201"/>
            <a:ext cx="5174211" cy="2319785"/>
            <a:chOff x="651052" y="2284201"/>
            <a:chExt cx="5174211" cy="2319785"/>
          </a:xfrm>
          <a:solidFill>
            <a:schemeClr val="bg1">
              <a:lumMod val="85000"/>
            </a:schemeClr>
          </a:solidFill>
        </p:grpSpPr>
        <p:sp>
          <p:nvSpPr>
            <p:cNvPr id="137" name="角丸四角形 136"/>
            <p:cNvSpPr/>
            <p:nvPr/>
          </p:nvSpPr>
          <p:spPr>
            <a:xfrm rot="21163451">
              <a:off x="651052" y="4514260"/>
              <a:ext cx="671090"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角丸四角形 149"/>
            <p:cNvSpPr/>
            <p:nvPr/>
          </p:nvSpPr>
          <p:spPr>
            <a:xfrm rot="21002551">
              <a:off x="1284659" y="4420914"/>
              <a:ext cx="654399"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角丸四角形 150"/>
            <p:cNvSpPr/>
            <p:nvPr/>
          </p:nvSpPr>
          <p:spPr>
            <a:xfrm rot="20926635">
              <a:off x="1900249" y="4297890"/>
              <a:ext cx="638389"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角丸四角形 159"/>
            <p:cNvSpPr/>
            <p:nvPr/>
          </p:nvSpPr>
          <p:spPr>
            <a:xfrm rot="20708802">
              <a:off x="2474395" y="4147824"/>
              <a:ext cx="690992"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角丸四角形 160"/>
            <p:cNvSpPr/>
            <p:nvPr/>
          </p:nvSpPr>
          <p:spPr>
            <a:xfrm rot="20424494">
              <a:off x="3113339" y="3953714"/>
              <a:ext cx="690992"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角丸四角形 161"/>
            <p:cNvSpPr/>
            <p:nvPr/>
          </p:nvSpPr>
          <p:spPr>
            <a:xfrm rot="20041435">
              <a:off x="3740190" y="3694657"/>
              <a:ext cx="635390"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角丸四角形 162"/>
            <p:cNvSpPr/>
            <p:nvPr/>
          </p:nvSpPr>
          <p:spPr>
            <a:xfrm rot="20041346">
              <a:off x="4291906" y="3464263"/>
              <a:ext cx="466566"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角丸四角形 163"/>
            <p:cNvSpPr/>
            <p:nvPr/>
          </p:nvSpPr>
          <p:spPr>
            <a:xfrm rot="19557417">
              <a:off x="4645289" y="3232811"/>
              <a:ext cx="572732"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角丸四角形 164"/>
            <p:cNvSpPr/>
            <p:nvPr/>
          </p:nvSpPr>
          <p:spPr>
            <a:xfrm rot="19277564">
              <a:off x="5075930" y="2916964"/>
              <a:ext cx="602739"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角丸四角形 165"/>
            <p:cNvSpPr/>
            <p:nvPr/>
          </p:nvSpPr>
          <p:spPr>
            <a:xfrm rot="18834761">
              <a:off x="5483858" y="2535880"/>
              <a:ext cx="593083"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edges_colored"/>
          <p:cNvGrpSpPr/>
          <p:nvPr/>
        </p:nvGrpSpPr>
        <p:grpSpPr>
          <a:xfrm>
            <a:off x="669336" y="2287758"/>
            <a:ext cx="5174211" cy="2319785"/>
            <a:chOff x="651052" y="2284201"/>
            <a:chExt cx="5174211" cy="2319785"/>
          </a:xfrm>
          <a:solidFill>
            <a:schemeClr val="bg1">
              <a:lumMod val="85000"/>
            </a:schemeClr>
          </a:solidFill>
        </p:grpSpPr>
        <p:sp>
          <p:nvSpPr>
            <p:cNvPr id="34" name="角丸四角形 33"/>
            <p:cNvSpPr/>
            <p:nvPr/>
          </p:nvSpPr>
          <p:spPr>
            <a:xfrm rot="21163451">
              <a:off x="651052" y="4514260"/>
              <a:ext cx="671090" cy="89726"/>
            </a:xfrm>
            <a:prstGeom prst="roundRect">
              <a:avLst>
                <a:gd name="adj" fmla="val 50000"/>
              </a:avLst>
            </a:prstGeom>
            <a:gradFill>
              <a:gsLst>
                <a:gs pos="20000">
                  <a:srgbClr val="D72900"/>
                </a:gs>
                <a:gs pos="80000">
                  <a:srgbClr val="7B1F50"/>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 34"/>
            <p:cNvSpPr/>
            <p:nvPr/>
          </p:nvSpPr>
          <p:spPr>
            <a:xfrm rot="21002551">
              <a:off x="1284659" y="4420914"/>
              <a:ext cx="654399" cy="89726"/>
            </a:xfrm>
            <a:prstGeom prst="roundRect">
              <a:avLst>
                <a:gd name="adj" fmla="val 50000"/>
              </a:avLst>
            </a:prstGeom>
            <a:gradFill>
              <a:gsLst>
                <a:gs pos="20000">
                  <a:srgbClr val="7B1F50"/>
                </a:gs>
                <a:gs pos="80000">
                  <a:srgbClr val="0000F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角丸四角形 35"/>
            <p:cNvSpPr/>
            <p:nvPr/>
          </p:nvSpPr>
          <p:spPr>
            <a:xfrm rot="20926635">
              <a:off x="1900249" y="4297890"/>
              <a:ext cx="638389" cy="89726"/>
            </a:xfrm>
            <a:prstGeom prst="roundRect">
              <a:avLst>
                <a:gd name="adj" fmla="val 50000"/>
              </a:avLst>
            </a:prstGeom>
            <a:gradFill>
              <a:gsLst>
                <a:gs pos="20000">
                  <a:srgbClr val="0000FF"/>
                </a:gs>
                <a:gs pos="80000">
                  <a:srgbClr val="3A3AB3"/>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角丸四角形 36"/>
            <p:cNvSpPr/>
            <p:nvPr/>
          </p:nvSpPr>
          <p:spPr>
            <a:xfrm rot="20708802">
              <a:off x="2474395" y="4147824"/>
              <a:ext cx="690992" cy="89726"/>
            </a:xfrm>
            <a:prstGeom prst="roundRect">
              <a:avLst>
                <a:gd name="adj" fmla="val 50000"/>
              </a:avLst>
            </a:prstGeom>
            <a:gradFill>
              <a:gsLst>
                <a:gs pos="20000">
                  <a:srgbClr val="3A3AB3"/>
                </a:gs>
                <a:gs pos="80000">
                  <a:srgbClr val="75756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角丸四角形 37"/>
            <p:cNvSpPr/>
            <p:nvPr/>
          </p:nvSpPr>
          <p:spPr>
            <a:xfrm rot="20424494">
              <a:off x="3113339" y="3953714"/>
              <a:ext cx="690992" cy="89726"/>
            </a:xfrm>
            <a:prstGeom prst="roundRect">
              <a:avLst>
                <a:gd name="adj" fmla="val 50000"/>
              </a:avLst>
            </a:prstGeom>
            <a:gradFill>
              <a:gsLst>
                <a:gs pos="20000">
                  <a:srgbClr val="75756F"/>
                </a:gs>
                <a:gs pos="80000">
                  <a:srgbClr val="9B9B4C"/>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角丸四角形 38"/>
            <p:cNvSpPr/>
            <p:nvPr/>
          </p:nvSpPr>
          <p:spPr>
            <a:xfrm rot="20041435">
              <a:off x="3740190" y="3694657"/>
              <a:ext cx="635390" cy="89726"/>
            </a:xfrm>
            <a:prstGeom prst="roundRect">
              <a:avLst>
                <a:gd name="adj" fmla="val 50000"/>
              </a:avLst>
            </a:prstGeom>
            <a:gradFill>
              <a:gsLst>
                <a:gs pos="20000">
                  <a:srgbClr val="9B9B4C"/>
                </a:gs>
                <a:gs pos="80000">
                  <a:srgbClr val="E8E81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角丸四角形 39"/>
            <p:cNvSpPr/>
            <p:nvPr/>
          </p:nvSpPr>
          <p:spPr>
            <a:xfrm rot="20041346">
              <a:off x="4291906" y="3464263"/>
              <a:ext cx="466566" cy="89726"/>
            </a:xfrm>
            <a:prstGeom prst="roundRect">
              <a:avLst>
                <a:gd name="adj" fmla="val 50000"/>
              </a:avLst>
            </a:prstGeom>
            <a:gradFill>
              <a:gsLst>
                <a:gs pos="20000">
                  <a:srgbClr val="E8E818"/>
                </a:gs>
                <a:gs pos="80000">
                  <a:srgbClr val="B6CA11"/>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角丸四角形 40"/>
            <p:cNvSpPr/>
            <p:nvPr/>
          </p:nvSpPr>
          <p:spPr>
            <a:xfrm rot="19557417">
              <a:off x="4645289" y="3232811"/>
              <a:ext cx="572732" cy="89726"/>
            </a:xfrm>
            <a:prstGeom prst="roundRect">
              <a:avLst>
                <a:gd name="adj" fmla="val 50000"/>
              </a:avLst>
            </a:prstGeom>
            <a:gradFill>
              <a:gsLst>
                <a:gs pos="20000">
                  <a:srgbClr val="B6CA11"/>
                </a:gs>
                <a:gs pos="80000">
                  <a:srgbClr val="81A80D"/>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角丸四角形 41"/>
            <p:cNvSpPr/>
            <p:nvPr/>
          </p:nvSpPr>
          <p:spPr>
            <a:xfrm rot="19277564">
              <a:off x="5075930" y="2916964"/>
              <a:ext cx="602739" cy="89726"/>
            </a:xfrm>
            <a:prstGeom prst="roundRect">
              <a:avLst>
                <a:gd name="adj" fmla="val 50000"/>
              </a:avLst>
            </a:prstGeom>
            <a:gradFill>
              <a:gsLst>
                <a:gs pos="20000">
                  <a:srgbClr val="81A80D"/>
                </a:gs>
                <a:gs pos="80000">
                  <a:srgbClr val="45B20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角丸四角形 42"/>
            <p:cNvSpPr/>
            <p:nvPr/>
          </p:nvSpPr>
          <p:spPr>
            <a:xfrm rot="18834761">
              <a:off x="5483858" y="2535880"/>
              <a:ext cx="593083" cy="89726"/>
            </a:xfrm>
            <a:prstGeom prst="roundRect">
              <a:avLst>
                <a:gd name="adj" fmla="val 50000"/>
              </a:avLst>
            </a:prstGeom>
            <a:gradFill>
              <a:gsLst>
                <a:gs pos="20000">
                  <a:srgbClr val="45B202"/>
                </a:gs>
                <a:gs pos="80000">
                  <a:srgbClr val="3AC500"/>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points"/>
          <p:cNvGrpSpPr/>
          <p:nvPr/>
        </p:nvGrpSpPr>
        <p:grpSpPr>
          <a:xfrm>
            <a:off x="613014" y="2283465"/>
            <a:ext cx="5473824" cy="2414938"/>
            <a:chOff x="613014" y="2283465"/>
            <a:chExt cx="5473824" cy="2414938"/>
          </a:xfrm>
        </p:grpSpPr>
        <p:sp>
          <p:nvSpPr>
            <p:cNvPr id="138" name="円/楕円 137"/>
            <p:cNvSpPr/>
            <p:nvPr/>
          </p:nvSpPr>
          <p:spPr>
            <a:xfrm rot="10800000">
              <a:off x="5049884" y="3032956"/>
              <a:ext cx="216024" cy="216024"/>
            </a:xfrm>
            <a:prstGeom prst="ellipse">
              <a:avLst/>
            </a:prstGeom>
            <a:solidFill>
              <a:srgbClr val="81A80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円/楕円 138"/>
            <p:cNvSpPr/>
            <p:nvPr/>
          </p:nvSpPr>
          <p:spPr>
            <a:xfrm rot="10800000">
              <a:off x="4608004" y="3320988"/>
              <a:ext cx="216024" cy="216024"/>
            </a:xfrm>
            <a:prstGeom prst="ellipse">
              <a:avLst/>
            </a:prstGeom>
            <a:solidFill>
              <a:srgbClr val="B6CA1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円/楕円 141"/>
            <p:cNvSpPr/>
            <p:nvPr/>
          </p:nvSpPr>
          <p:spPr>
            <a:xfrm rot="10800000">
              <a:off x="5472100" y="2672916"/>
              <a:ext cx="216024" cy="216024"/>
            </a:xfrm>
            <a:prstGeom prst="ellipse">
              <a:avLst/>
            </a:prstGeom>
            <a:solidFill>
              <a:srgbClr val="45B20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円/楕円 142"/>
            <p:cNvSpPr/>
            <p:nvPr/>
          </p:nvSpPr>
          <p:spPr>
            <a:xfrm rot="10800000">
              <a:off x="3671900" y="3753036"/>
              <a:ext cx="216024" cy="216024"/>
            </a:xfrm>
            <a:prstGeom prst="ellipse">
              <a:avLst/>
            </a:prstGeom>
            <a:solidFill>
              <a:srgbClr val="9B9B4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円/楕円 145"/>
            <p:cNvSpPr/>
            <p:nvPr/>
          </p:nvSpPr>
          <p:spPr>
            <a:xfrm rot="10800000">
              <a:off x="2390044" y="4168130"/>
              <a:ext cx="216024" cy="216024"/>
            </a:xfrm>
            <a:prstGeom prst="ellipse">
              <a:avLst/>
            </a:prstGeom>
            <a:solidFill>
              <a:srgbClr val="3A3AB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円/楕円 146"/>
            <p:cNvSpPr/>
            <p:nvPr/>
          </p:nvSpPr>
          <p:spPr>
            <a:xfrm rot="10800000">
              <a:off x="3023828" y="4005064"/>
              <a:ext cx="216024" cy="216024"/>
            </a:xfrm>
            <a:prstGeom prst="ellipse">
              <a:avLst/>
            </a:prstGeom>
            <a:solidFill>
              <a:srgbClr val="75756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円/楕円 147"/>
            <p:cNvSpPr/>
            <p:nvPr/>
          </p:nvSpPr>
          <p:spPr>
            <a:xfrm rot="10800000">
              <a:off x="1187624" y="4401108"/>
              <a:ext cx="216024" cy="216024"/>
            </a:xfrm>
            <a:prstGeom prst="ellipse">
              <a:avLst/>
            </a:prstGeom>
            <a:solidFill>
              <a:srgbClr val="7B1F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円/楕円 169"/>
            <p:cNvSpPr/>
            <p:nvPr/>
          </p:nvSpPr>
          <p:spPr>
            <a:xfrm rot="10800000">
              <a:off x="4194414" y="3524436"/>
              <a:ext cx="216024" cy="216024"/>
            </a:xfrm>
            <a:prstGeom prst="ellipse">
              <a:avLst/>
            </a:prstGeom>
            <a:solidFill>
              <a:srgbClr val="E8E818"/>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円/楕円 178"/>
            <p:cNvSpPr/>
            <p:nvPr/>
          </p:nvSpPr>
          <p:spPr>
            <a:xfrm rot="10800000">
              <a:off x="613014" y="4482379"/>
              <a:ext cx="216024" cy="216024"/>
            </a:xfrm>
            <a:prstGeom prst="ellipse">
              <a:avLst/>
            </a:prstGeom>
            <a:solidFill>
              <a:srgbClr val="D729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円/楕円 179"/>
            <p:cNvSpPr/>
            <p:nvPr/>
          </p:nvSpPr>
          <p:spPr>
            <a:xfrm rot="10800000">
              <a:off x="5870814" y="2283465"/>
              <a:ext cx="216024" cy="216024"/>
            </a:xfrm>
            <a:prstGeom prst="ellipse">
              <a:avLst/>
            </a:prstGeom>
            <a:solidFill>
              <a:srgbClr val="3AC5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円/楕円 180"/>
            <p:cNvSpPr/>
            <p:nvPr/>
          </p:nvSpPr>
          <p:spPr>
            <a:xfrm rot="10800000">
              <a:off x="1808110" y="4292251"/>
              <a:ext cx="216024" cy="216024"/>
            </a:xfrm>
            <a:prstGeom prst="ellipse">
              <a:avLst/>
            </a:prstGeom>
            <a:solidFill>
              <a:srgbClr val="0000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Color diffusion usin</a:t>
            </a:r>
            <a:r>
              <a:rPr lang="en-US" altLang="ja-JP" dirty="0" smtClean="0"/>
              <a:t>g PMVC (in 3D)</a:t>
            </a:r>
            <a:endParaRPr kumimoji="1" lang="ja-JP" altLang="en-US" dirty="0"/>
          </a:p>
        </p:txBody>
      </p:sp>
      <p:sp>
        <p:nvSpPr>
          <p:cNvPr id="3" name="コンテンツ プレースホルダ 2"/>
          <p:cNvSpPr>
            <a:spLocks noGrp="1"/>
          </p:cNvSpPr>
          <p:nvPr>
            <p:ph idx="1"/>
          </p:nvPr>
        </p:nvSpPr>
        <p:spPr/>
        <p:txBody>
          <a:bodyPr/>
          <a:lstStyle/>
          <a:p>
            <a:r>
              <a:rPr kumimoji="1" lang="en-US" altLang="ja-JP" dirty="0" smtClean="0"/>
              <a:t>Same as in 2D</a:t>
            </a:r>
          </a:p>
          <a:p>
            <a:endParaRPr kumimoji="1" lang="en-US" altLang="ja-JP" dirty="0" smtClean="0"/>
          </a:p>
          <a:p>
            <a:endParaRPr lang="en-US" altLang="ja-JP" dirty="0" smtClean="0"/>
          </a:p>
          <a:p>
            <a:endParaRPr kumimoji="1" lang="en-US" altLang="ja-JP" dirty="0" smtClean="0"/>
          </a:p>
          <a:p>
            <a:endParaRPr lang="en-US" altLang="ja-JP" dirty="0" smtClean="0"/>
          </a:p>
          <a:p>
            <a:endParaRPr kumimoji="1" lang="en-US" altLang="ja-JP" dirty="0" smtClean="0"/>
          </a:p>
          <a:p>
            <a:endParaRPr kumimoji="1" lang="en-US" altLang="ja-JP" dirty="0" smtClean="0"/>
          </a:p>
          <a:p>
            <a:r>
              <a:rPr lang="en-US" altLang="ja-JP" dirty="0" smtClean="0"/>
              <a:t>Always consistent color for the same 3D position</a:t>
            </a:r>
          </a:p>
        </p:txBody>
      </p:sp>
      <p:sp>
        <p:nvSpPr>
          <p:cNvPr id="4" name="スライド番号プレースホルダ 3"/>
          <p:cNvSpPr>
            <a:spLocks noGrp="1"/>
          </p:cNvSpPr>
          <p:nvPr>
            <p:ph type="sldNum" sz="quarter" idx="12"/>
          </p:nvPr>
        </p:nvSpPr>
        <p:spPr/>
        <p:txBody>
          <a:bodyPr/>
          <a:lstStyle/>
          <a:p>
            <a:fld id="{BE387D97-BE28-4FFD-BA13-A9D9CEA3CCD0}" type="slidenum">
              <a:rPr kumimoji="1" lang="ja-JP" altLang="en-US" smtClean="0"/>
              <a:pPr/>
              <a:t>14</a:t>
            </a:fld>
            <a:endParaRPr kumimoji="1" lang="ja-JP" altLang="en-US" dirty="0"/>
          </a:p>
        </p:txBody>
      </p:sp>
      <p:pic>
        <p:nvPicPr>
          <p:cNvPr id="20" name="cube_map" descr="C:\Users\kenshi\Documents\material - presentations\asia2010\bufferDebug3.png"/>
          <p:cNvPicPr>
            <a:picLocks noChangeAspect="1" noChangeArrowheads="1"/>
          </p:cNvPicPr>
          <p:nvPr/>
        </p:nvPicPr>
        <p:blipFill>
          <a:blip r:embed="rId3"/>
          <a:stretch>
            <a:fillRect/>
          </a:stretch>
        </p:blipFill>
        <p:spPr bwMode="auto">
          <a:xfrm>
            <a:off x="6394073" y="2204864"/>
            <a:ext cx="2678427" cy="2008820"/>
          </a:xfrm>
          <a:prstGeom prst="rect">
            <a:avLst/>
          </a:prstGeom>
          <a:noFill/>
          <a:ln>
            <a:noFill/>
          </a:ln>
        </p:spPr>
      </p:pic>
      <p:sp>
        <p:nvSpPr>
          <p:cNvPr id="24" name="average"/>
          <p:cNvSpPr/>
          <p:nvPr/>
        </p:nvSpPr>
        <p:spPr>
          <a:xfrm rot="5400000">
            <a:off x="6858254" y="4707142"/>
            <a:ext cx="1116124"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average</a:t>
            </a:r>
            <a:endParaRPr kumimoji="1" lang="ja-JP" altLang="en-US" dirty="0"/>
          </a:p>
        </p:txBody>
      </p:sp>
      <p:sp>
        <p:nvSpPr>
          <p:cNvPr id="25" name="render"/>
          <p:cNvSpPr/>
          <p:nvPr/>
        </p:nvSpPr>
        <p:spPr>
          <a:xfrm>
            <a:off x="5112060" y="2835411"/>
            <a:ext cx="1116124"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render</a:t>
            </a:r>
            <a:endParaRPr kumimoji="1" lang="ja-JP" altLang="en-US" dirty="0"/>
          </a:p>
        </p:txBody>
      </p:sp>
      <p:pic>
        <p:nvPicPr>
          <p:cNvPr id="26" name="hollow_surfaces"/>
          <p:cNvPicPr>
            <a:picLocks noChangeAspect="1" noChangeArrowheads="1"/>
          </p:cNvPicPr>
          <p:nvPr/>
        </p:nvPicPr>
        <p:blipFill>
          <a:blip r:embed="rId4" cstate="print">
            <a:clrChange>
              <a:clrFrom>
                <a:srgbClr val="FFFFFF"/>
              </a:clrFrom>
              <a:clrTo>
                <a:srgbClr val="FFFFFF">
                  <a:alpha val="0"/>
                </a:srgbClr>
              </a:clrTo>
            </a:clrChange>
          </a:blip>
          <a:srcRect r="58000"/>
          <a:stretch>
            <a:fillRect/>
          </a:stretch>
        </p:blipFill>
        <p:spPr bwMode="auto">
          <a:xfrm>
            <a:off x="503548" y="1880828"/>
            <a:ext cx="4591428" cy="3528392"/>
          </a:xfrm>
          <a:prstGeom prst="rect">
            <a:avLst/>
          </a:prstGeom>
          <a:noFill/>
          <a:ln>
            <a:noFill/>
          </a:ln>
        </p:spPr>
      </p:pic>
      <p:pic>
        <p:nvPicPr>
          <p:cNvPr id="27" name="crosssection_color"/>
          <p:cNvPicPr>
            <a:picLocks noChangeAspect="1" noChangeArrowheads="1"/>
          </p:cNvPicPr>
          <p:nvPr/>
        </p:nvPicPr>
        <p:blipFill>
          <a:blip r:embed="rId4" cstate="print">
            <a:clrChange>
              <a:clrFrom>
                <a:srgbClr val="FFFFFF"/>
              </a:clrFrom>
              <a:clrTo>
                <a:srgbClr val="FFFFFF">
                  <a:alpha val="0"/>
                </a:srgbClr>
              </a:clrTo>
            </a:clrChange>
          </a:blip>
          <a:srcRect l="58065"/>
          <a:stretch>
            <a:fillRect/>
          </a:stretch>
        </p:blipFill>
        <p:spPr bwMode="auto">
          <a:xfrm>
            <a:off x="495039" y="1881803"/>
            <a:ext cx="4584352" cy="3528392"/>
          </a:xfrm>
          <a:prstGeom prst="rect">
            <a:avLst/>
          </a:prstGeom>
          <a:noFill/>
          <a:ln>
            <a:noFill/>
          </a:ln>
        </p:spPr>
      </p:pic>
      <p:pic>
        <p:nvPicPr>
          <p:cNvPr id="28" name="tessellated_mesh" descr="C:\Users\kenshi\Desktop\図1.png"/>
          <p:cNvPicPr>
            <a:picLocks noChangeAspect="1" noChangeArrowheads="1"/>
          </p:cNvPicPr>
          <p:nvPr/>
        </p:nvPicPr>
        <p:blipFill>
          <a:blip r:embed="rId5"/>
          <a:srcRect/>
          <a:stretch>
            <a:fillRect/>
          </a:stretch>
        </p:blipFill>
        <p:spPr bwMode="auto">
          <a:xfrm>
            <a:off x="641214" y="1948172"/>
            <a:ext cx="4234513" cy="1877053"/>
          </a:xfrm>
          <a:prstGeom prst="rect">
            <a:avLst/>
          </a:prstGeom>
          <a:noFill/>
        </p:spPr>
      </p:pic>
      <p:sp>
        <p:nvSpPr>
          <p:cNvPr id="86" name="average_color"/>
          <p:cNvSpPr/>
          <p:nvPr/>
        </p:nvSpPr>
        <p:spPr>
          <a:xfrm rot="10800000">
            <a:off x="7102114" y="5867439"/>
            <a:ext cx="612068" cy="612068"/>
          </a:xfrm>
          <a:prstGeom prst="ellipse">
            <a:avLst/>
          </a:prstGeom>
          <a:solidFill>
            <a:srgbClr val="3EE00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sample_white"/>
          <p:cNvSpPr/>
          <p:nvPr/>
        </p:nvSpPr>
        <p:spPr>
          <a:xfrm>
            <a:off x="3923928" y="2266675"/>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sample_diffused"/>
          <p:cNvSpPr/>
          <p:nvPr/>
        </p:nvSpPr>
        <p:spPr>
          <a:xfrm>
            <a:off x="3923928" y="2266675"/>
            <a:ext cx="153986" cy="152812"/>
          </a:xfrm>
          <a:prstGeom prst="ellipse">
            <a:avLst/>
          </a:prstGeom>
          <a:solidFill>
            <a:srgbClr val="3EE00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points"/>
          <p:cNvGrpSpPr/>
          <p:nvPr/>
        </p:nvGrpSpPr>
        <p:grpSpPr>
          <a:xfrm>
            <a:off x="996573" y="2018683"/>
            <a:ext cx="3511438" cy="1680806"/>
            <a:chOff x="5046105" y="2126695"/>
            <a:chExt cx="3511438" cy="1680806"/>
          </a:xfrm>
        </p:grpSpPr>
        <p:sp>
          <p:nvSpPr>
            <p:cNvPr id="30" name="円/楕円 29"/>
            <p:cNvSpPr/>
            <p:nvPr/>
          </p:nvSpPr>
          <p:spPr>
            <a:xfrm>
              <a:off x="5093141" y="2810771"/>
              <a:ext cx="153986" cy="152812"/>
            </a:xfrm>
            <a:prstGeom prst="ellipse">
              <a:avLst/>
            </a:prstGeom>
            <a:solidFill>
              <a:srgbClr val="B61D2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a:off x="6353281" y="2918783"/>
              <a:ext cx="153986" cy="152812"/>
            </a:xfrm>
            <a:prstGeom prst="ellipse">
              <a:avLst/>
            </a:prstGeom>
            <a:solidFill>
              <a:srgbClr val="4F4FB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p:nvSpPr>
          <p:spPr>
            <a:xfrm>
              <a:off x="7280310" y="2666755"/>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7279415" y="2666755"/>
              <a:ext cx="153986" cy="152812"/>
            </a:xfrm>
            <a:prstGeom prst="ellipse">
              <a:avLst/>
            </a:prstGeom>
            <a:solidFill>
              <a:srgbClr val="C8C83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7973461" y="2378723"/>
              <a:ext cx="153986" cy="152812"/>
            </a:xfrm>
            <a:prstGeom prst="ellipse">
              <a:avLst/>
            </a:prstGeom>
            <a:solidFill>
              <a:srgbClr val="3EE00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p:nvPr/>
          </p:nvSpPr>
          <p:spPr>
            <a:xfrm>
              <a:off x="6425289" y="2126695"/>
              <a:ext cx="153986" cy="152812"/>
            </a:xfrm>
            <a:prstGeom prst="ellipse">
              <a:avLst/>
            </a:prstGeom>
            <a:solidFill>
              <a:srgbClr val="748C0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p:cNvSpPr/>
            <p:nvPr/>
          </p:nvSpPr>
          <p:spPr>
            <a:xfrm>
              <a:off x="7253381" y="3602859"/>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p:nvSpPr>
          <p:spPr>
            <a:xfrm>
              <a:off x="7253381" y="3602859"/>
              <a:ext cx="153986" cy="152812"/>
            </a:xfrm>
            <a:prstGeom prst="ellipse">
              <a:avLst/>
            </a:prstGeom>
            <a:solidFill>
              <a:srgbClr val="84780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p:nvSpPr>
          <p:spPr>
            <a:xfrm>
              <a:off x="6645055" y="2435145"/>
              <a:ext cx="153986" cy="152812"/>
            </a:xfrm>
            <a:prstGeom prst="ellipse">
              <a:avLst/>
            </a:prstGeom>
            <a:solidFill>
              <a:srgbClr val="8A8A7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6461737" y="2478942"/>
              <a:ext cx="153986" cy="152812"/>
            </a:xfrm>
            <a:prstGeom prst="ellipse">
              <a:avLst/>
            </a:prstGeom>
            <a:solidFill>
              <a:srgbClr val="6A6A9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p:nvSpPr>
          <p:spPr>
            <a:xfrm>
              <a:off x="6566975" y="2600221"/>
              <a:ext cx="153986" cy="152812"/>
            </a:xfrm>
            <a:prstGeom prst="ellipse">
              <a:avLst/>
            </a:prstGeom>
            <a:solidFill>
              <a:srgbClr val="74748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p:nvSpPr>
          <p:spPr>
            <a:xfrm>
              <a:off x="6594133" y="2829307"/>
              <a:ext cx="153986" cy="152812"/>
            </a:xfrm>
            <a:prstGeom prst="ellipse">
              <a:avLst/>
            </a:prstGeom>
            <a:solidFill>
              <a:srgbClr val="6D6D9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p:nvSpPr>
          <p:spPr>
            <a:xfrm>
              <a:off x="6811400" y="2569902"/>
              <a:ext cx="153986" cy="152812"/>
            </a:xfrm>
            <a:prstGeom prst="ellipse">
              <a:avLst/>
            </a:prstGeom>
            <a:solidFill>
              <a:srgbClr val="95956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6926822" y="2714765"/>
              <a:ext cx="153986" cy="152812"/>
            </a:xfrm>
            <a:prstGeom prst="ellipse">
              <a:avLst/>
            </a:prstGeom>
            <a:solidFill>
              <a:srgbClr val="94946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6631476" y="3041549"/>
              <a:ext cx="153986" cy="152812"/>
            </a:xfrm>
            <a:prstGeom prst="ellipse">
              <a:avLst/>
            </a:prstGeom>
            <a:solidFill>
              <a:srgbClr val="5B5BA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6984535" y="3021335"/>
              <a:ext cx="153986" cy="152812"/>
            </a:xfrm>
            <a:prstGeom prst="ellipse">
              <a:avLst/>
            </a:prstGeom>
            <a:solidFill>
              <a:srgbClr val="81817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7307041" y="3011228"/>
              <a:ext cx="153986" cy="152812"/>
            </a:xfrm>
            <a:prstGeom prst="ellipse">
              <a:avLst/>
            </a:prstGeom>
            <a:solidFill>
              <a:srgbClr val="A4A45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7466597" y="2812462"/>
              <a:ext cx="153986" cy="152812"/>
            </a:xfrm>
            <a:prstGeom prst="ellipse">
              <a:avLst/>
            </a:prstGeom>
            <a:solidFill>
              <a:srgbClr val="BCBC4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p:cNvSpPr/>
            <p:nvPr/>
          </p:nvSpPr>
          <p:spPr>
            <a:xfrm>
              <a:off x="7565045" y="2677705"/>
              <a:ext cx="153986" cy="152812"/>
            </a:xfrm>
            <a:prstGeom prst="ellipse">
              <a:avLst/>
            </a:prstGeom>
            <a:solidFill>
              <a:srgbClr val="E8E81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p:nvSpPr>
          <p:spPr>
            <a:xfrm>
              <a:off x="7110142" y="2559793"/>
              <a:ext cx="153986" cy="152812"/>
            </a:xfrm>
            <a:prstGeom prst="ellipse">
              <a:avLst/>
            </a:prstGeom>
            <a:solidFill>
              <a:srgbClr val="BBBB4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7120325" y="2832676"/>
              <a:ext cx="153986" cy="152812"/>
            </a:xfrm>
            <a:prstGeom prst="ellipse">
              <a:avLst/>
            </a:prstGeom>
            <a:solidFill>
              <a:srgbClr val="9C9C6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p:nvPr/>
          </p:nvSpPr>
          <p:spPr>
            <a:xfrm>
              <a:off x="6845347" y="2879840"/>
              <a:ext cx="153986" cy="152812"/>
            </a:xfrm>
            <a:prstGeom prst="ellipse">
              <a:avLst/>
            </a:prstGeom>
            <a:solidFill>
              <a:srgbClr val="82827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p:nvSpPr>
          <p:spPr>
            <a:xfrm>
              <a:off x="6261442" y="2617066"/>
              <a:ext cx="153986" cy="152812"/>
            </a:xfrm>
            <a:prstGeom prst="ellipse">
              <a:avLst/>
            </a:prstGeom>
            <a:solidFill>
              <a:srgbClr val="5454A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p:cNvSpPr/>
            <p:nvPr/>
          </p:nvSpPr>
          <p:spPr>
            <a:xfrm>
              <a:off x="6074728" y="2798988"/>
              <a:ext cx="153986" cy="152812"/>
            </a:xfrm>
            <a:prstGeom prst="ellipse">
              <a:avLst/>
            </a:prstGeom>
            <a:solidFill>
              <a:srgbClr val="27278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p:nvSpPr>
          <p:spPr>
            <a:xfrm>
              <a:off x="5046105" y="3092082"/>
              <a:ext cx="153986" cy="152812"/>
            </a:xfrm>
            <a:prstGeom prst="ellipse">
              <a:avLst/>
            </a:prstGeom>
            <a:solidFill>
              <a:srgbClr val="D11B1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p:nvSpPr>
          <p:spPr>
            <a:xfrm>
              <a:off x="5490822" y="3044916"/>
              <a:ext cx="153986" cy="152812"/>
            </a:xfrm>
            <a:prstGeom prst="ellipse">
              <a:avLst/>
            </a:prstGeom>
            <a:solidFill>
              <a:srgbClr val="7A1F6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p:nvPr/>
          </p:nvSpPr>
          <p:spPr>
            <a:xfrm>
              <a:off x="6000041" y="3247051"/>
              <a:ext cx="153986" cy="152812"/>
            </a:xfrm>
            <a:prstGeom prst="ellipse">
              <a:avLst/>
            </a:prstGeom>
            <a:solidFill>
              <a:srgbClr val="63388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56"/>
            <p:cNvSpPr/>
            <p:nvPr/>
          </p:nvSpPr>
          <p:spPr>
            <a:xfrm>
              <a:off x="5473847" y="3341379"/>
              <a:ext cx="153986" cy="152812"/>
            </a:xfrm>
            <a:prstGeom prst="ellipse">
              <a:avLst/>
            </a:prstGeom>
            <a:solidFill>
              <a:srgbClr val="B1302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p:nvPr/>
          </p:nvSpPr>
          <p:spPr>
            <a:xfrm>
              <a:off x="6061145" y="3573835"/>
              <a:ext cx="153986" cy="152812"/>
            </a:xfrm>
            <a:prstGeom prst="ellipse">
              <a:avLst/>
            </a:prstGeom>
            <a:solidFill>
              <a:srgbClr val="A5481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p:cNvSpPr/>
            <p:nvPr/>
          </p:nvSpPr>
          <p:spPr>
            <a:xfrm>
              <a:off x="6332729" y="3348118"/>
              <a:ext cx="153986" cy="152812"/>
            </a:xfrm>
            <a:prstGeom prst="ellipse">
              <a:avLst/>
            </a:prstGeom>
            <a:solidFill>
              <a:srgbClr val="8B533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p:nvSpPr>
          <p:spPr>
            <a:xfrm>
              <a:off x="6468520" y="3654689"/>
              <a:ext cx="153986" cy="152812"/>
            </a:xfrm>
            <a:prstGeom prst="ellipse">
              <a:avLst/>
            </a:prstGeom>
            <a:solidFill>
              <a:srgbClr val="985F0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p:nvSpPr>
          <p:spPr>
            <a:xfrm>
              <a:off x="6695972" y="3425603"/>
              <a:ext cx="153986" cy="152812"/>
            </a:xfrm>
            <a:prstGeom prst="ellipse">
              <a:avLst/>
            </a:prstGeom>
            <a:solidFill>
              <a:srgbClr val="88613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p:cNvSpPr/>
            <p:nvPr/>
          </p:nvSpPr>
          <p:spPr>
            <a:xfrm>
              <a:off x="7032057" y="3375069"/>
              <a:ext cx="153986" cy="152812"/>
            </a:xfrm>
            <a:prstGeom prst="ellipse">
              <a:avLst/>
            </a:prstGeom>
            <a:solidFill>
              <a:srgbClr val="82743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円/楕円 62"/>
            <p:cNvSpPr/>
            <p:nvPr/>
          </p:nvSpPr>
          <p:spPr>
            <a:xfrm>
              <a:off x="7408880" y="3348119"/>
              <a:ext cx="153986" cy="152812"/>
            </a:xfrm>
            <a:prstGeom prst="ellipse">
              <a:avLst/>
            </a:prstGeom>
            <a:solidFill>
              <a:srgbClr val="7D832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p:nvSpPr>
          <p:spPr>
            <a:xfrm>
              <a:off x="7789097" y="3492983"/>
              <a:ext cx="153986" cy="152812"/>
            </a:xfrm>
            <a:prstGeom prst="ellipse">
              <a:avLst/>
            </a:prstGeom>
            <a:solidFill>
              <a:srgbClr val="6F921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円/楕円 64"/>
            <p:cNvSpPr/>
            <p:nvPr/>
          </p:nvSpPr>
          <p:spPr>
            <a:xfrm>
              <a:off x="7744965" y="3220101"/>
              <a:ext cx="153986" cy="152812"/>
            </a:xfrm>
            <a:prstGeom prst="ellipse">
              <a:avLst/>
            </a:prstGeom>
            <a:solidFill>
              <a:srgbClr val="729D1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65"/>
            <p:cNvSpPr/>
            <p:nvPr/>
          </p:nvSpPr>
          <p:spPr>
            <a:xfrm>
              <a:off x="8118393" y="3220101"/>
              <a:ext cx="153986" cy="152812"/>
            </a:xfrm>
            <a:prstGeom prst="ellipse">
              <a:avLst/>
            </a:prstGeom>
            <a:solidFill>
              <a:srgbClr val="66B11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円/楕円 66"/>
            <p:cNvSpPr/>
            <p:nvPr/>
          </p:nvSpPr>
          <p:spPr>
            <a:xfrm>
              <a:off x="8033523" y="2829307"/>
              <a:ext cx="153986" cy="152812"/>
            </a:xfrm>
            <a:prstGeom prst="ellipse">
              <a:avLst/>
            </a:prstGeom>
            <a:solidFill>
              <a:srgbClr val="7AD10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円/楕円 67"/>
            <p:cNvSpPr/>
            <p:nvPr/>
          </p:nvSpPr>
          <p:spPr>
            <a:xfrm>
              <a:off x="8403557" y="3034811"/>
              <a:ext cx="153986" cy="152812"/>
            </a:xfrm>
            <a:prstGeom prst="ellipse">
              <a:avLst/>
            </a:prstGeom>
            <a:solidFill>
              <a:srgbClr val="4FBE0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円/楕円 68"/>
            <p:cNvSpPr/>
            <p:nvPr/>
          </p:nvSpPr>
          <p:spPr>
            <a:xfrm>
              <a:off x="8349240" y="2670968"/>
              <a:ext cx="153986" cy="152812"/>
            </a:xfrm>
            <a:prstGeom prst="ellipse">
              <a:avLst/>
            </a:prstGeom>
            <a:solidFill>
              <a:srgbClr val="3BE20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69"/>
            <p:cNvSpPr/>
            <p:nvPr/>
          </p:nvSpPr>
          <p:spPr>
            <a:xfrm>
              <a:off x="7945261" y="2532843"/>
              <a:ext cx="153986" cy="152812"/>
            </a:xfrm>
            <a:prstGeom prst="ellipse">
              <a:avLst/>
            </a:prstGeom>
            <a:solidFill>
              <a:srgbClr val="74E10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70"/>
            <p:cNvSpPr/>
            <p:nvPr/>
          </p:nvSpPr>
          <p:spPr>
            <a:xfrm>
              <a:off x="8264371" y="2468835"/>
              <a:ext cx="153986" cy="152812"/>
            </a:xfrm>
            <a:prstGeom prst="ellipse">
              <a:avLst/>
            </a:prstGeom>
            <a:solidFill>
              <a:srgbClr val="39E50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円/楕円 71"/>
            <p:cNvSpPr/>
            <p:nvPr/>
          </p:nvSpPr>
          <p:spPr>
            <a:xfrm>
              <a:off x="7636334" y="2347554"/>
              <a:ext cx="153986" cy="152812"/>
            </a:xfrm>
            <a:prstGeom prst="ellipse">
              <a:avLst/>
            </a:prstGeom>
            <a:solidFill>
              <a:srgbClr val="53D20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円/楕円 72"/>
            <p:cNvSpPr/>
            <p:nvPr/>
          </p:nvSpPr>
          <p:spPr>
            <a:xfrm>
              <a:off x="7388514" y="2327340"/>
              <a:ext cx="153986" cy="152812"/>
            </a:xfrm>
            <a:prstGeom prst="ellipse">
              <a:avLst/>
            </a:prstGeom>
            <a:solidFill>
              <a:srgbClr val="6BC80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円/楕円 73"/>
            <p:cNvSpPr/>
            <p:nvPr/>
          </p:nvSpPr>
          <p:spPr>
            <a:xfrm>
              <a:off x="7480174" y="2212798"/>
              <a:ext cx="153986" cy="152812"/>
            </a:xfrm>
            <a:prstGeom prst="ellipse">
              <a:avLst/>
            </a:prstGeom>
            <a:solidFill>
              <a:srgbClr val="45CB0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7188223" y="2206060"/>
              <a:ext cx="153986" cy="152812"/>
            </a:xfrm>
            <a:prstGeom prst="ellipse">
              <a:avLst/>
            </a:prstGeom>
            <a:solidFill>
              <a:srgbClr val="56BA0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p:nvSpPr>
          <p:spPr>
            <a:xfrm>
              <a:off x="6933613" y="2253226"/>
              <a:ext cx="153986" cy="152812"/>
            </a:xfrm>
            <a:prstGeom prst="ellipse">
              <a:avLst/>
            </a:prstGeom>
            <a:solidFill>
              <a:srgbClr val="77AB1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円/楕円 76"/>
            <p:cNvSpPr/>
            <p:nvPr/>
          </p:nvSpPr>
          <p:spPr>
            <a:xfrm>
              <a:off x="6845349" y="2148789"/>
              <a:ext cx="153986" cy="152812"/>
            </a:xfrm>
            <a:prstGeom prst="ellipse">
              <a:avLst/>
            </a:prstGeom>
            <a:solidFill>
              <a:srgbClr val="57900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77"/>
            <p:cNvSpPr/>
            <p:nvPr/>
          </p:nvSpPr>
          <p:spPr>
            <a:xfrm>
              <a:off x="6624686" y="2175741"/>
              <a:ext cx="153986" cy="152812"/>
            </a:xfrm>
            <a:prstGeom prst="ellipse">
              <a:avLst/>
            </a:prstGeom>
            <a:solidFill>
              <a:srgbClr val="7F943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円/楕円 78"/>
            <p:cNvSpPr/>
            <p:nvPr/>
          </p:nvSpPr>
          <p:spPr>
            <a:xfrm>
              <a:off x="6332734" y="2236382"/>
              <a:ext cx="153986" cy="152812"/>
            </a:xfrm>
            <a:prstGeom prst="ellipse">
              <a:avLst/>
            </a:prstGeom>
            <a:solidFill>
              <a:srgbClr val="7F811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円/楕円 79"/>
            <p:cNvSpPr/>
            <p:nvPr/>
          </p:nvSpPr>
          <p:spPr>
            <a:xfrm>
              <a:off x="6061151" y="2320604"/>
              <a:ext cx="153986" cy="152812"/>
            </a:xfrm>
            <a:prstGeom prst="ellipse">
              <a:avLst/>
            </a:prstGeom>
            <a:solidFill>
              <a:srgbClr val="836C3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p:nvPr/>
          </p:nvSpPr>
          <p:spPr>
            <a:xfrm>
              <a:off x="5928753" y="2195953"/>
              <a:ext cx="153986" cy="152812"/>
            </a:xfrm>
            <a:prstGeom prst="ellipse">
              <a:avLst/>
            </a:prstGeom>
            <a:solidFill>
              <a:srgbClr val="906B0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p:nvPr/>
          </p:nvSpPr>
          <p:spPr>
            <a:xfrm>
              <a:off x="5772593" y="2317234"/>
              <a:ext cx="153986" cy="152812"/>
            </a:xfrm>
            <a:prstGeom prst="ellipse">
              <a:avLst/>
            </a:prstGeom>
            <a:solidFill>
              <a:srgbClr val="985B1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p:nvPr/>
          </p:nvSpPr>
          <p:spPr>
            <a:xfrm>
              <a:off x="5565511" y="2408195"/>
              <a:ext cx="153986" cy="152812"/>
            </a:xfrm>
            <a:prstGeom prst="ellipse">
              <a:avLst/>
            </a:prstGeom>
            <a:solidFill>
              <a:srgbClr val="72311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円/楕円 83"/>
            <p:cNvSpPr/>
            <p:nvPr/>
          </p:nvSpPr>
          <p:spPr>
            <a:xfrm>
              <a:off x="5232821" y="2499155"/>
              <a:ext cx="153986" cy="152812"/>
            </a:xfrm>
            <a:prstGeom prst="ellipse">
              <a:avLst/>
            </a:prstGeom>
            <a:solidFill>
              <a:srgbClr val="BC261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円/楕円 84"/>
            <p:cNvSpPr/>
            <p:nvPr/>
          </p:nvSpPr>
          <p:spPr>
            <a:xfrm>
              <a:off x="5402561" y="2697920"/>
              <a:ext cx="153986" cy="152812"/>
            </a:xfrm>
            <a:prstGeom prst="ellipse">
              <a:avLst/>
            </a:prstGeom>
            <a:solidFill>
              <a:srgbClr val="8A265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2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8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2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88"/>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8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86" grpId="0" animBg="1"/>
      <p:bldP spid="86" grpId="1" animBg="1"/>
      <p:bldP spid="88" grpId="0" animBg="1"/>
      <p:bldP spid="88" grpId="1" animBg="1"/>
      <p:bldP spid="87" grpId="0" animBg="1"/>
      <p:bldP spid="87"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C</a:t>
            </a:r>
            <a:r>
              <a:rPr kumimoji="1" lang="en-US" altLang="ja-JP" dirty="0" smtClean="0"/>
              <a:t>omparison</a:t>
            </a:r>
            <a:endParaRPr kumimoji="1" lang="ja-JP" altLang="en-US" dirty="0"/>
          </a:p>
        </p:txBody>
      </p:sp>
      <p:sp>
        <p:nvSpPr>
          <p:cNvPr id="35" name="コンテンツ プレースホルダ 34"/>
          <p:cNvSpPr>
            <a:spLocks noGrp="1"/>
          </p:cNvSpPr>
          <p:nvPr>
            <p:ph idx="1"/>
          </p:nvPr>
        </p:nvSpPr>
        <p:spPr>
          <a:xfrm>
            <a:off x="251520" y="6129300"/>
            <a:ext cx="8640960" cy="612068"/>
          </a:xfrm>
        </p:spPr>
        <p:txBody>
          <a:bodyPr/>
          <a:lstStyle/>
          <a:p>
            <a:r>
              <a:rPr kumimoji="1" lang="en-US" altLang="ja-JP" dirty="0" smtClean="0"/>
              <a:t>PMVC is better suited for our purpose!</a:t>
            </a:r>
            <a:endParaRPr kumimoji="1" lang="ja-JP" altLang="en-US" dirty="0"/>
          </a:p>
        </p:txBody>
      </p:sp>
      <p:sp>
        <p:nvSpPr>
          <p:cNvPr id="14" name="スライド番号プレースホルダ 13"/>
          <p:cNvSpPr>
            <a:spLocks noGrp="1"/>
          </p:cNvSpPr>
          <p:nvPr>
            <p:ph type="sldNum" sz="quarter" idx="12"/>
          </p:nvPr>
        </p:nvSpPr>
        <p:spPr/>
        <p:txBody>
          <a:bodyPr/>
          <a:lstStyle/>
          <a:p>
            <a:fld id="{D2D8002D-B5B0-4BAC-B1F6-782DDCCE6D9C}" type="slidenum">
              <a:rPr kumimoji="1" lang="ja-JP" altLang="en-US" smtClean="0"/>
              <a:pPr/>
              <a:t>15</a:t>
            </a:fld>
            <a:endParaRPr kumimoji="1" lang="ja-JP" altLang="en-US"/>
          </a:p>
        </p:txBody>
      </p:sp>
      <p:sp>
        <p:nvSpPr>
          <p:cNvPr id="23" name="テキスト ボックス 22"/>
          <p:cNvSpPr txBox="1"/>
          <p:nvPr/>
        </p:nvSpPr>
        <p:spPr>
          <a:xfrm>
            <a:off x="1835696" y="4874684"/>
            <a:ext cx="1148699" cy="461665"/>
          </a:xfrm>
          <a:prstGeom prst="rect">
            <a:avLst/>
          </a:prstGeom>
          <a:noFill/>
        </p:spPr>
        <p:txBody>
          <a:bodyPr wrap="square" rtlCol="0">
            <a:spAutoFit/>
          </a:bodyPr>
          <a:lstStyle/>
          <a:p>
            <a:pPr algn="ctr"/>
            <a:r>
              <a:rPr lang="en-US" altLang="ja-JP" sz="2400" dirty="0" smtClean="0"/>
              <a:t>13.8MB</a:t>
            </a:r>
          </a:p>
        </p:txBody>
      </p:sp>
      <p:sp>
        <p:nvSpPr>
          <p:cNvPr id="24" name="テキスト ボックス 23"/>
          <p:cNvSpPr txBox="1"/>
          <p:nvPr/>
        </p:nvSpPr>
        <p:spPr>
          <a:xfrm>
            <a:off x="6192180" y="4874684"/>
            <a:ext cx="1080120" cy="461665"/>
          </a:xfrm>
          <a:prstGeom prst="rect">
            <a:avLst/>
          </a:prstGeom>
          <a:noFill/>
        </p:spPr>
        <p:txBody>
          <a:bodyPr wrap="square" rtlCol="0">
            <a:spAutoFit/>
          </a:bodyPr>
          <a:lstStyle/>
          <a:p>
            <a:pPr algn="ctr"/>
            <a:r>
              <a:rPr lang="en-US" altLang="ja-JP" sz="2400" b="1" dirty="0" smtClean="0"/>
              <a:t>630KB</a:t>
            </a:r>
          </a:p>
        </p:txBody>
      </p:sp>
      <p:sp>
        <p:nvSpPr>
          <p:cNvPr id="25" name="テキスト ボックス 24"/>
          <p:cNvSpPr txBox="1"/>
          <p:nvPr/>
        </p:nvSpPr>
        <p:spPr>
          <a:xfrm>
            <a:off x="2015716" y="5252285"/>
            <a:ext cx="828092" cy="461665"/>
          </a:xfrm>
          <a:prstGeom prst="rect">
            <a:avLst/>
          </a:prstGeom>
          <a:noFill/>
        </p:spPr>
        <p:txBody>
          <a:bodyPr wrap="square" rtlCol="0">
            <a:spAutoFit/>
          </a:bodyPr>
          <a:lstStyle/>
          <a:p>
            <a:pPr algn="ctr"/>
            <a:r>
              <a:rPr lang="en-US" altLang="ja-JP" sz="2400" dirty="0" smtClean="0"/>
              <a:t>124s</a:t>
            </a:r>
          </a:p>
        </p:txBody>
      </p:sp>
      <p:sp>
        <p:nvSpPr>
          <p:cNvPr id="26" name="テキスト ボックス 25"/>
          <p:cNvSpPr txBox="1"/>
          <p:nvPr/>
        </p:nvSpPr>
        <p:spPr>
          <a:xfrm>
            <a:off x="6300192" y="5252285"/>
            <a:ext cx="828092" cy="461665"/>
          </a:xfrm>
          <a:prstGeom prst="rect">
            <a:avLst/>
          </a:prstGeom>
          <a:noFill/>
        </p:spPr>
        <p:txBody>
          <a:bodyPr wrap="square" rtlCol="0">
            <a:spAutoFit/>
          </a:bodyPr>
          <a:lstStyle/>
          <a:p>
            <a:pPr algn="ctr"/>
            <a:r>
              <a:rPr lang="en-US" altLang="ja-JP" sz="2400" b="1" dirty="0" smtClean="0"/>
              <a:t>–</a:t>
            </a:r>
          </a:p>
        </p:txBody>
      </p:sp>
      <p:sp>
        <p:nvSpPr>
          <p:cNvPr id="31" name="テキスト ボックス 30"/>
          <p:cNvSpPr txBox="1"/>
          <p:nvPr/>
        </p:nvSpPr>
        <p:spPr>
          <a:xfrm>
            <a:off x="1943708" y="5631631"/>
            <a:ext cx="864096" cy="461665"/>
          </a:xfrm>
          <a:prstGeom prst="rect">
            <a:avLst/>
          </a:prstGeom>
          <a:noFill/>
        </p:spPr>
        <p:txBody>
          <a:bodyPr wrap="square" rtlCol="0">
            <a:spAutoFit/>
          </a:bodyPr>
          <a:lstStyle/>
          <a:p>
            <a:pPr algn="ctr"/>
            <a:r>
              <a:rPr kumimoji="1" lang="en-US" altLang="ja-JP" sz="2400" dirty="0" smtClean="0"/>
              <a:t>3.4s</a:t>
            </a:r>
            <a:endParaRPr kumimoji="1" lang="ja-JP" altLang="en-US" sz="2400" dirty="0"/>
          </a:p>
        </p:txBody>
      </p:sp>
      <p:sp>
        <p:nvSpPr>
          <p:cNvPr id="32" name="テキスト ボックス 31"/>
          <p:cNvSpPr txBox="1"/>
          <p:nvPr/>
        </p:nvSpPr>
        <p:spPr>
          <a:xfrm>
            <a:off x="6228184" y="5631631"/>
            <a:ext cx="864096" cy="461665"/>
          </a:xfrm>
          <a:prstGeom prst="rect">
            <a:avLst/>
          </a:prstGeom>
          <a:noFill/>
        </p:spPr>
        <p:txBody>
          <a:bodyPr wrap="square" rtlCol="0">
            <a:spAutoFit/>
          </a:bodyPr>
          <a:lstStyle/>
          <a:p>
            <a:pPr algn="ctr"/>
            <a:r>
              <a:rPr kumimoji="1" lang="en-US" altLang="ja-JP" sz="2400" dirty="0" smtClean="0"/>
              <a:t>4.3s</a:t>
            </a:r>
            <a:endParaRPr kumimoji="1" lang="ja-JP" altLang="en-US" sz="2400" dirty="0"/>
          </a:p>
        </p:txBody>
      </p:sp>
      <p:sp>
        <p:nvSpPr>
          <p:cNvPr id="33" name="テキスト ボックス 32"/>
          <p:cNvSpPr txBox="1"/>
          <p:nvPr/>
        </p:nvSpPr>
        <p:spPr>
          <a:xfrm>
            <a:off x="1633173" y="1016732"/>
            <a:ext cx="1498667" cy="461665"/>
          </a:xfrm>
          <a:prstGeom prst="rect">
            <a:avLst/>
          </a:prstGeom>
          <a:noFill/>
        </p:spPr>
        <p:txBody>
          <a:bodyPr wrap="square" rtlCol="0">
            <a:spAutoFit/>
          </a:bodyPr>
          <a:lstStyle/>
          <a:p>
            <a:pPr algn="ctr"/>
            <a:r>
              <a:rPr kumimoji="1" lang="en-US" altLang="ja-JP" sz="2400" dirty="0" smtClean="0"/>
              <a:t>Poisson</a:t>
            </a:r>
            <a:endParaRPr kumimoji="1" lang="ja-JP" altLang="en-US" sz="2400" dirty="0"/>
          </a:p>
        </p:txBody>
      </p:sp>
      <p:sp>
        <p:nvSpPr>
          <p:cNvPr id="34" name="テキスト ボックス 33"/>
          <p:cNvSpPr txBox="1"/>
          <p:nvPr/>
        </p:nvSpPr>
        <p:spPr>
          <a:xfrm>
            <a:off x="6084168" y="1016732"/>
            <a:ext cx="1332148" cy="461665"/>
          </a:xfrm>
          <a:prstGeom prst="rect">
            <a:avLst/>
          </a:prstGeom>
          <a:noFill/>
        </p:spPr>
        <p:txBody>
          <a:bodyPr wrap="square" rtlCol="0">
            <a:spAutoFit/>
          </a:bodyPr>
          <a:lstStyle/>
          <a:p>
            <a:pPr algn="ctr"/>
            <a:r>
              <a:rPr kumimoji="1" lang="en-US" altLang="ja-JP" sz="2400" dirty="0" smtClean="0"/>
              <a:t>PMVC</a:t>
            </a:r>
            <a:endParaRPr kumimoji="1" lang="ja-JP" altLang="en-US" sz="2400" dirty="0"/>
          </a:p>
        </p:txBody>
      </p:sp>
      <p:pic>
        <p:nvPicPr>
          <p:cNvPr id="17" name="Picture 7"/>
          <p:cNvPicPr>
            <a:picLocks noChangeAspect="1" noChangeArrowheads="1"/>
          </p:cNvPicPr>
          <p:nvPr/>
        </p:nvPicPr>
        <p:blipFill>
          <a:blip r:embed="rId3" cstate="print">
            <a:clrChange>
              <a:clrFrom>
                <a:srgbClr val="FEFEFE"/>
              </a:clrFrom>
              <a:clrTo>
                <a:srgbClr val="FEFEFE">
                  <a:alpha val="0"/>
                </a:srgbClr>
              </a:clrTo>
            </a:clrChange>
          </a:blip>
          <a:stretch>
            <a:fillRect/>
          </a:stretch>
        </p:blipFill>
        <p:spPr bwMode="auto">
          <a:xfrm>
            <a:off x="5004048" y="1372596"/>
            <a:ext cx="3453027" cy="3335309"/>
          </a:xfrm>
          <a:prstGeom prst="rect">
            <a:avLst/>
          </a:prstGeom>
          <a:noFill/>
          <a:ln>
            <a:noFill/>
          </a:ln>
        </p:spPr>
      </p:pic>
      <p:pic>
        <p:nvPicPr>
          <p:cNvPr id="18" name="Picture 8"/>
          <p:cNvPicPr>
            <a:picLocks noChangeAspect="1" noChangeArrowheads="1"/>
          </p:cNvPicPr>
          <p:nvPr/>
        </p:nvPicPr>
        <p:blipFill>
          <a:blip r:embed="rId4" cstate="print"/>
          <a:stretch>
            <a:fillRect/>
          </a:stretch>
        </p:blipFill>
        <p:spPr bwMode="auto">
          <a:xfrm>
            <a:off x="7020272" y="3407116"/>
            <a:ext cx="1536325" cy="1376095"/>
          </a:xfrm>
          <a:prstGeom prst="rect">
            <a:avLst/>
          </a:prstGeom>
          <a:noFill/>
          <a:ln w="28575">
            <a:solidFill>
              <a:schemeClr val="tx1">
                <a:lumMod val="65000"/>
                <a:lumOff val="35000"/>
              </a:schemeClr>
            </a:solidFill>
          </a:ln>
        </p:spPr>
      </p:pic>
      <p:pic>
        <p:nvPicPr>
          <p:cNvPr id="19" name="Picture 5"/>
          <p:cNvPicPr>
            <a:picLocks noChangeAspect="1" noChangeArrowheads="1"/>
          </p:cNvPicPr>
          <p:nvPr/>
        </p:nvPicPr>
        <p:blipFill>
          <a:blip r:embed="rId5" cstate="print">
            <a:clrChange>
              <a:clrFrom>
                <a:srgbClr val="FFFFFF"/>
              </a:clrFrom>
              <a:clrTo>
                <a:srgbClr val="FFFFFF">
                  <a:alpha val="0"/>
                </a:srgbClr>
              </a:clrTo>
            </a:clrChange>
          </a:blip>
          <a:stretch>
            <a:fillRect/>
          </a:stretch>
        </p:blipFill>
        <p:spPr bwMode="auto">
          <a:xfrm>
            <a:off x="683568" y="1319197"/>
            <a:ext cx="3456384" cy="3393110"/>
          </a:xfrm>
          <a:prstGeom prst="rect">
            <a:avLst/>
          </a:prstGeom>
          <a:noFill/>
          <a:ln>
            <a:noFill/>
          </a:ln>
        </p:spPr>
      </p:pic>
      <p:pic>
        <p:nvPicPr>
          <p:cNvPr id="20" name="Picture 6"/>
          <p:cNvPicPr>
            <a:picLocks noChangeAspect="1" noChangeArrowheads="1"/>
          </p:cNvPicPr>
          <p:nvPr/>
        </p:nvPicPr>
        <p:blipFill>
          <a:blip r:embed="rId6" cstate="print"/>
          <a:stretch>
            <a:fillRect/>
          </a:stretch>
        </p:blipFill>
        <p:spPr bwMode="auto">
          <a:xfrm>
            <a:off x="2699791" y="3402924"/>
            <a:ext cx="1545183" cy="1394228"/>
          </a:xfrm>
          <a:prstGeom prst="rect">
            <a:avLst/>
          </a:prstGeom>
          <a:noFill/>
          <a:ln w="28575">
            <a:solidFill>
              <a:schemeClr val="tx1">
                <a:lumMod val="65000"/>
                <a:lumOff val="35000"/>
              </a:schemeClr>
            </a:solidFill>
          </a:ln>
        </p:spPr>
      </p:pic>
      <p:sp>
        <p:nvSpPr>
          <p:cNvPr id="21" name="テキスト ボックス 20"/>
          <p:cNvSpPr txBox="1"/>
          <p:nvPr/>
        </p:nvSpPr>
        <p:spPr>
          <a:xfrm>
            <a:off x="4031940" y="1265855"/>
            <a:ext cx="1728192" cy="830997"/>
          </a:xfrm>
          <a:prstGeom prst="rect">
            <a:avLst/>
          </a:prstGeom>
          <a:noFill/>
        </p:spPr>
        <p:txBody>
          <a:bodyPr wrap="square" rtlCol="0">
            <a:spAutoFit/>
          </a:bodyPr>
          <a:lstStyle/>
          <a:p>
            <a:pPr algn="ctr"/>
            <a:r>
              <a:rPr kumimoji="1" lang="en-US" altLang="ja-JP" sz="2400" dirty="0" smtClean="0"/>
              <a:t>comparable quality</a:t>
            </a:r>
            <a:endParaRPr kumimoji="1" lang="ja-JP" altLang="en-US" sz="2400" dirty="0"/>
          </a:p>
        </p:txBody>
      </p:sp>
      <p:cxnSp>
        <p:nvCxnSpPr>
          <p:cNvPr id="27" name="直線矢印コネクタ 26"/>
          <p:cNvCxnSpPr/>
          <p:nvPr/>
        </p:nvCxnSpPr>
        <p:spPr>
          <a:xfrm rot="5400000">
            <a:off x="3833918" y="2510898"/>
            <a:ext cx="1188132" cy="432048"/>
          </a:xfrm>
          <a:prstGeom prst="straightConnector1">
            <a:avLst/>
          </a:prstGeom>
          <a:ln w="381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5040052" y="2060848"/>
            <a:ext cx="1872208" cy="1296144"/>
          </a:xfrm>
          <a:prstGeom prst="straightConnector1">
            <a:avLst/>
          </a:prstGeom>
          <a:ln w="381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51520" y="4874684"/>
            <a:ext cx="1404156" cy="461665"/>
          </a:xfrm>
          <a:prstGeom prst="rect">
            <a:avLst/>
          </a:prstGeom>
          <a:noFill/>
        </p:spPr>
        <p:txBody>
          <a:bodyPr wrap="square" rtlCol="0">
            <a:spAutoFit/>
          </a:bodyPr>
          <a:lstStyle/>
          <a:p>
            <a:r>
              <a:rPr lang="en-US" altLang="ja-JP" sz="2400" dirty="0" smtClean="0"/>
              <a:t>memory:</a:t>
            </a:r>
          </a:p>
        </p:txBody>
      </p:sp>
      <p:sp>
        <p:nvSpPr>
          <p:cNvPr id="38" name="テキスト ボックス 37"/>
          <p:cNvSpPr txBox="1"/>
          <p:nvPr/>
        </p:nvSpPr>
        <p:spPr>
          <a:xfrm>
            <a:off x="251520" y="5252285"/>
            <a:ext cx="1404156" cy="461665"/>
          </a:xfrm>
          <a:prstGeom prst="rect">
            <a:avLst/>
          </a:prstGeom>
          <a:noFill/>
        </p:spPr>
        <p:txBody>
          <a:bodyPr wrap="square" rtlCol="0">
            <a:spAutoFit/>
          </a:bodyPr>
          <a:lstStyle/>
          <a:p>
            <a:r>
              <a:rPr kumimoji="1" lang="en-US" altLang="ja-JP" sz="2400" dirty="0" err="1" smtClean="0"/>
              <a:t>precomp</a:t>
            </a:r>
            <a:r>
              <a:rPr kumimoji="1" lang="en-US" altLang="ja-JP" sz="2400" dirty="0" smtClean="0"/>
              <a:t>:</a:t>
            </a:r>
            <a:endParaRPr lang="en-US" altLang="ja-JP" sz="2400" dirty="0" smtClean="0"/>
          </a:p>
        </p:txBody>
      </p:sp>
      <p:sp>
        <p:nvSpPr>
          <p:cNvPr id="39" name="テキスト ボックス 38"/>
          <p:cNvSpPr txBox="1"/>
          <p:nvPr/>
        </p:nvSpPr>
        <p:spPr>
          <a:xfrm>
            <a:off x="251520" y="5631631"/>
            <a:ext cx="1404156" cy="461665"/>
          </a:xfrm>
          <a:prstGeom prst="rect">
            <a:avLst/>
          </a:prstGeom>
          <a:noFill/>
        </p:spPr>
        <p:txBody>
          <a:bodyPr wrap="square" rtlCol="0">
            <a:spAutoFit/>
          </a:bodyPr>
          <a:lstStyle/>
          <a:p>
            <a:r>
              <a:rPr kumimoji="1" lang="en-US" altLang="ja-JP" sz="2400" dirty="0" smtClean="0"/>
              <a:t>cutting:</a:t>
            </a:r>
            <a:endParaRPr kumimoji="1" lang="ja-JP" altLang="en-US" sz="2400" dirty="0"/>
          </a:p>
        </p:txBody>
      </p:sp>
      <p:cxnSp>
        <p:nvCxnSpPr>
          <p:cNvPr id="42" name="line1"/>
          <p:cNvCxnSpPr/>
          <p:nvPr/>
        </p:nvCxnSpPr>
        <p:spPr>
          <a:xfrm>
            <a:off x="251520" y="5312256"/>
            <a:ext cx="8352928" cy="0"/>
          </a:xfrm>
          <a:prstGeom prst="line">
            <a:avLst/>
          </a:prstGeom>
          <a:ln w="28575"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line2"/>
          <p:cNvCxnSpPr/>
          <p:nvPr/>
        </p:nvCxnSpPr>
        <p:spPr>
          <a:xfrm>
            <a:off x="251520" y="5682012"/>
            <a:ext cx="8352928" cy="0"/>
          </a:xfrm>
          <a:prstGeom prst="line">
            <a:avLst/>
          </a:prstGeom>
          <a:ln w="28575"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line3"/>
          <p:cNvCxnSpPr/>
          <p:nvPr/>
        </p:nvCxnSpPr>
        <p:spPr>
          <a:xfrm>
            <a:off x="251520" y="6057292"/>
            <a:ext cx="8352928" cy="0"/>
          </a:xfrm>
          <a:prstGeom prst="line">
            <a:avLst/>
          </a:prstGeom>
          <a:ln w="28575"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p:bldP spid="23" grpId="0"/>
      <p:bldP spid="24" grpId="0"/>
      <p:bldP spid="25" grpId="0"/>
      <p:bldP spid="26" grpId="0"/>
      <p:bldP spid="31" grpId="0"/>
      <p:bldP spid="32" grpId="0"/>
      <p:bldP spid="21" grpId="0"/>
      <p:bldP spid="37" grpId="0"/>
      <p:bldP spid="38" grpId="0"/>
      <p:bldP spid="3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1520" y="2313384"/>
            <a:ext cx="8640960" cy="1115616"/>
          </a:xfrm>
        </p:spPr>
        <p:txBody>
          <a:bodyPr>
            <a:normAutofit fontScale="90000"/>
          </a:bodyPr>
          <a:lstStyle/>
          <a:p>
            <a:pPr algn="ctr"/>
            <a:r>
              <a:rPr lang="en-US" altLang="ja-JP" dirty="0" smtClean="0"/>
              <a:t>Interface for creating </a:t>
            </a:r>
            <a:r>
              <a:rPr kumimoji="1" lang="en-US" altLang="ja-JP" dirty="0" smtClean="0"/>
              <a:t>Diffusion Surfaces</a:t>
            </a:r>
            <a:endParaRPr kumimoji="1" lang="ja-JP" altLang="en-US" dirty="0"/>
          </a:p>
        </p:txBody>
      </p:sp>
      <p:sp>
        <p:nvSpPr>
          <p:cNvPr id="3" name="スライド番号プレースホルダ 2"/>
          <p:cNvSpPr>
            <a:spLocks noGrp="1"/>
          </p:cNvSpPr>
          <p:nvPr>
            <p:ph type="sldNum" sz="quarter" idx="12"/>
          </p:nvPr>
        </p:nvSpPr>
        <p:spPr/>
        <p:txBody>
          <a:bodyPr/>
          <a:lstStyle/>
          <a:p>
            <a:fld id="{D2D8002D-B5B0-4BAC-B1F6-782DDCCE6D9C}" type="slidenum">
              <a:rPr kumimoji="1" lang="ja-JP" altLang="en-US" smtClean="0"/>
              <a:pPr/>
              <a:t>16</a:t>
            </a:fld>
            <a:endParaRPr kumimoji="1" lang="ja-JP" altLang="en-US"/>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How to model fruit &amp; vegetables?</a:t>
            </a:r>
            <a:endParaRPr kumimoji="1" lang="ja-JP" altLang="en-US" dirty="0"/>
          </a:p>
        </p:txBody>
      </p:sp>
      <p:sp>
        <p:nvSpPr>
          <p:cNvPr id="3" name="コンテンツ プレースホルダ 2"/>
          <p:cNvSpPr>
            <a:spLocks noGrp="1"/>
          </p:cNvSpPr>
          <p:nvPr>
            <p:ph idx="1"/>
          </p:nvPr>
        </p:nvSpPr>
        <p:spPr/>
        <p:txBody>
          <a:bodyPr>
            <a:normAutofit/>
          </a:bodyPr>
          <a:lstStyle/>
          <a:p>
            <a:r>
              <a:rPr kumimoji="1" lang="en-US" altLang="ja-JP" dirty="0" smtClean="0"/>
              <a:t>Any 3D modeling tool could be used</a:t>
            </a:r>
          </a:p>
          <a:p>
            <a:pPr lvl="1"/>
            <a:r>
              <a:rPr lang="en-US" altLang="ja-JP" dirty="0" smtClean="0"/>
              <a:t>3ds Max, Maya</a:t>
            </a:r>
          </a:p>
          <a:p>
            <a:pPr lvl="3"/>
            <a:endParaRPr lang="en-US" altLang="ja-JP" dirty="0" smtClean="0"/>
          </a:p>
          <a:p>
            <a:r>
              <a:rPr lang="en-US" altLang="ja-JP" dirty="0" smtClean="0"/>
              <a:t>But traditional modeling is tedious</a:t>
            </a:r>
          </a:p>
          <a:p>
            <a:pPr lvl="3"/>
            <a:endParaRPr kumimoji="1" lang="en-US" altLang="ja-JP" dirty="0" smtClean="0"/>
          </a:p>
          <a:p>
            <a:r>
              <a:rPr lang="en-US" altLang="ja-JP" dirty="0" smtClean="0"/>
              <a:t>We exploit rotational symmetry</a:t>
            </a:r>
          </a:p>
        </p:txBody>
      </p:sp>
      <p:sp>
        <p:nvSpPr>
          <p:cNvPr id="4" name="スライド番号プレースホルダ 3"/>
          <p:cNvSpPr>
            <a:spLocks noGrp="1"/>
          </p:cNvSpPr>
          <p:nvPr>
            <p:ph type="sldNum" sz="quarter" idx="12"/>
          </p:nvPr>
        </p:nvSpPr>
        <p:spPr/>
        <p:txBody>
          <a:bodyPr/>
          <a:lstStyle/>
          <a:p>
            <a:fld id="{BE387D97-BE28-4FFD-BA13-A9D9CEA3CCD0}" type="slidenum">
              <a:rPr kumimoji="1" lang="ja-JP" altLang="en-US" smtClean="0"/>
              <a:pPr/>
              <a:t>17</a:t>
            </a:fld>
            <a:endParaRPr kumimoji="1" lang="ja-JP" altLang="en-US" dirty="0"/>
          </a:p>
        </p:txBody>
      </p:sp>
      <p:grpSp>
        <p:nvGrpSpPr>
          <p:cNvPr id="9" name="グループ化 8"/>
          <p:cNvGrpSpPr/>
          <p:nvPr/>
        </p:nvGrpSpPr>
        <p:grpSpPr>
          <a:xfrm>
            <a:off x="350824" y="4365104"/>
            <a:ext cx="8397640" cy="2016227"/>
            <a:chOff x="350824" y="4257092"/>
            <a:chExt cx="8397640" cy="2016227"/>
          </a:xfrm>
        </p:grpSpPr>
        <p:pic>
          <p:nvPicPr>
            <p:cNvPr id="7" name="Picture 4" descr="C:\Users\kenshi\Documents\projects\StructuredVolume\DiffusionSurfaces - result\ds_tomato\tomato-h.jpg"/>
            <p:cNvPicPr>
              <a:picLocks noChangeAspect="1" noChangeArrowheads="1"/>
            </p:cNvPicPr>
            <p:nvPr/>
          </p:nvPicPr>
          <p:blipFill>
            <a:blip r:embed="rId3"/>
            <a:srcRect/>
            <a:stretch>
              <a:fillRect/>
            </a:stretch>
          </p:blipFill>
          <p:spPr bwMode="auto">
            <a:xfrm>
              <a:off x="350824" y="4257092"/>
              <a:ext cx="2021000" cy="2016227"/>
            </a:xfrm>
            <a:prstGeom prst="rect">
              <a:avLst/>
            </a:prstGeom>
            <a:noFill/>
            <a:ln>
              <a:solidFill>
                <a:schemeClr val="tx1"/>
              </a:solidFill>
            </a:ln>
          </p:spPr>
        </p:pic>
        <p:pic>
          <p:nvPicPr>
            <p:cNvPr id="1029" name="Picture 5" descr="C:\Users\kenshi\Pictures\fruits\okra\okura_danmen.jpg"/>
            <p:cNvPicPr>
              <a:picLocks noChangeAspect="1" noChangeArrowheads="1"/>
            </p:cNvPicPr>
            <p:nvPr/>
          </p:nvPicPr>
          <p:blipFill>
            <a:blip r:embed="rId4"/>
            <a:srcRect/>
            <a:stretch>
              <a:fillRect/>
            </a:stretch>
          </p:blipFill>
          <p:spPr bwMode="auto">
            <a:xfrm>
              <a:off x="4608004" y="4257092"/>
              <a:ext cx="2016224" cy="2016224"/>
            </a:xfrm>
            <a:prstGeom prst="rect">
              <a:avLst/>
            </a:prstGeom>
            <a:noFill/>
            <a:ln>
              <a:solidFill>
                <a:schemeClr val="tx1"/>
              </a:solidFill>
            </a:ln>
          </p:spPr>
        </p:pic>
        <p:pic>
          <p:nvPicPr>
            <p:cNvPr id="12" name="Picture 2" descr="http://www.goodhousekeeping.com/cm/goodhousekeeping/images/pq/RedOnionHalf-fb.jpg"/>
            <p:cNvPicPr>
              <a:picLocks noChangeAspect="1" noChangeArrowheads="1"/>
            </p:cNvPicPr>
            <p:nvPr/>
          </p:nvPicPr>
          <p:blipFill>
            <a:blip r:embed="rId5"/>
            <a:srcRect/>
            <a:stretch>
              <a:fillRect/>
            </a:stretch>
          </p:blipFill>
          <p:spPr bwMode="auto">
            <a:xfrm>
              <a:off x="2483768" y="4257094"/>
              <a:ext cx="2016222" cy="2016222"/>
            </a:xfrm>
            <a:prstGeom prst="rect">
              <a:avLst/>
            </a:prstGeom>
            <a:noFill/>
            <a:ln>
              <a:solidFill>
                <a:schemeClr val="tx1"/>
              </a:solidFill>
            </a:ln>
          </p:spPr>
        </p:pic>
        <p:pic>
          <p:nvPicPr>
            <p:cNvPr id="32769" name="Picture 1"/>
            <p:cNvPicPr>
              <a:picLocks noChangeAspect="1" noChangeArrowheads="1"/>
            </p:cNvPicPr>
            <p:nvPr/>
          </p:nvPicPr>
          <p:blipFill>
            <a:blip r:embed="rId6"/>
            <a:srcRect/>
            <a:stretch>
              <a:fillRect/>
            </a:stretch>
          </p:blipFill>
          <p:spPr bwMode="auto">
            <a:xfrm>
              <a:off x="6732240" y="4257092"/>
              <a:ext cx="2016224" cy="2016224"/>
            </a:xfrm>
            <a:prstGeom prst="rect">
              <a:avLst/>
            </a:prstGeom>
            <a:noFill/>
            <a:ln w="9525">
              <a:solidFill>
                <a:schemeClr val="tx1"/>
              </a:solidFill>
              <a:miter lim="800000"/>
              <a:headEnd/>
              <a:tailEnd/>
            </a:ln>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Two types of rotational symmetry</a:t>
            </a:r>
            <a:endParaRPr kumimoji="1" lang="ja-JP" altLang="en-US" dirty="0"/>
          </a:p>
        </p:txBody>
      </p:sp>
      <p:sp>
        <p:nvSpPr>
          <p:cNvPr id="6" name="コンテンツ プレースホルダ 5"/>
          <p:cNvSpPr>
            <a:spLocks noGrp="1"/>
          </p:cNvSpPr>
          <p:nvPr>
            <p:ph sz="half" idx="1"/>
          </p:nvPr>
        </p:nvSpPr>
        <p:spPr/>
        <p:txBody>
          <a:bodyPr/>
          <a:lstStyle/>
          <a:p>
            <a:r>
              <a:rPr kumimoji="1" lang="en-US" altLang="ja-JP" dirty="0" smtClean="0"/>
              <a:t>Cylindrical symmetry</a:t>
            </a:r>
            <a:endParaRPr kumimoji="1" lang="ja-JP" altLang="en-US" dirty="0"/>
          </a:p>
        </p:txBody>
      </p:sp>
      <p:sp>
        <p:nvSpPr>
          <p:cNvPr id="7" name="コンテンツ プレースホルダ 6"/>
          <p:cNvSpPr>
            <a:spLocks noGrp="1"/>
          </p:cNvSpPr>
          <p:nvPr>
            <p:ph sz="half" idx="2"/>
          </p:nvPr>
        </p:nvSpPr>
        <p:spPr/>
        <p:txBody>
          <a:bodyPr/>
          <a:lstStyle/>
          <a:p>
            <a:r>
              <a:rPr lang="en-US" altLang="ja-JP" dirty="0" smtClean="0"/>
              <a:t>N-fold symmetry</a:t>
            </a:r>
            <a:endParaRPr kumimoji="1" lang="ja-JP" altLang="en-US" dirty="0"/>
          </a:p>
        </p:txBody>
      </p:sp>
      <p:sp>
        <p:nvSpPr>
          <p:cNvPr id="4" name="スライド番号プレースホルダ 3"/>
          <p:cNvSpPr>
            <a:spLocks noGrp="1"/>
          </p:cNvSpPr>
          <p:nvPr>
            <p:ph type="sldNum" sz="quarter" idx="12"/>
          </p:nvPr>
        </p:nvSpPr>
        <p:spPr/>
        <p:txBody>
          <a:bodyPr/>
          <a:lstStyle/>
          <a:p>
            <a:fld id="{BE387D97-BE28-4FFD-BA13-A9D9CEA3CCD0}" type="slidenum">
              <a:rPr kumimoji="1" lang="ja-JP" altLang="en-US" smtClean="0"/>
              <a:pPr/>
              <a:t>18</a:t>
            </a:fld>
            <a:endParaRPr kumimoji="1" lang="ja-JP" altLang="en-US" dirty="0"/>
          </a:p>
        </p:txBody>
      </p:sp>
      <p:pic>
        <p:nvPicPr>
          <p:cNvPr id="1026" name="onion_h" descr="http://www.goodhousekeeping.com/cm/goodhousekeeping/images/pq/RedOnionHalf-fb.jpg"/>
          <p:cNvPicPr>
            <a:picLocks noChangeAspect="1" noChangeArrowheads="1"/>
          </p:cNvPicPr>
          <p:nvPr/>
        </p:nvPicPr>
        <p:blipFill>
          <a:blip r:embed="rId3"/>
          <a:srcRect/>
          <a:stretch>
            <a:fillRect/>
          </a:stretch>
        </p:blipFill>
        <p:spPr bwMode="auto">
          <a:xfrm>
            <a:off x="323528" y="1892498"/>
            <a:ext cx="2328590" cy="2328590"/>
          </a:xfrm>
          <a:prstGeom prst="rect">
            <a:avLst/>
          </a:prstGeom>
          <a:noFill/>
          <a:ln>
            <a:solidFill>
              <a:schemeClr val="tx1"/>
            </a:solidFill>
          </a:ln>
        </p:spPr>
      </p:pic>
      <p:pic>
        <p:nvPicPr>
          <p:cNvPr id="2050" name="onion_v"/>
          <p:cNvPicPr>
            <a:picLocks noChangeAspect="1" noChangeArrowheads="1"/>
          </p:cNvPicPr>
          <p:nvPr/>
        </p:nvPicPr>
        <p:blipFill>
          <a:blip r:embed="rId4"/>
          <a:srcRect t="3073" b="9333"/>
          <a:stretch>
            <a:fillRect/>
          </a:stretch>
        </p:blipFill>
        <p:spPr bwMode="auto">
          <a:xfrm>
            <a:off x="2051720" y="3104964"/>
            <a:ext cx="2268252" cy="2587323"/>
          </a:xfrm>
          <a:prstGeom prst="rect">
            <a:avLst/>
          </a:prstGeom>
          <a:noFill/>
          <a:ln w="9525">
            <a:solidFill>
              <a:schemeClr val="tx1"/>
            </a:solidFill>
            <a:miter lim="800000"/>
            <a:headEnd/>
            <a:tailEnd/>
          </a:ln>
        </p:spPr>
      </p:pic>
      <p:sp>
        <p:nvSpPr>
          <p:cNvPr id="8" name="コンテンツ プレースホルダ 2"/>
          <p:cNvSpPr txBox="1">
            <a:spLocks/>
          </p:cNvSpPr>
          <p:nvPr/>
        </p:nvSpPr>
        <p:spPr>
          <a:xfrm>
            <a:off x="251520" y="5733256"/>
            <a:ext cx="8640960" cy="1008112"/>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ja-JP" sz="3200" dirty="0" smtClean="0"/>
              <a:t>W</a:t>
            </a:r>
            <a:r>
              <a:rPr kumimoji="1" lang="en-US" altLang="ja-JP" sz="3200" b="0" i="0" u="none" strike="noStrike" kern="1200" cap="none" spc="0" normalizeH="0" noProof="0" dirty="0" smtClean="0">
                <a:ln>
                  <a:noFill/>
                </a:ln>
                <a:solidFill>
                  <a:schemeClr val="tx1"/>
                </a:solidFill>
                <a:effectLst/>
                <a:uLnTx/>
                <a:uFillTx/>
                <a:latin typeface="+mn-lt"/>
                <a:ea typeface="+mn-ea"/>
                <a:cs typeface="+mn-cs"/>
              </a:rPr>
              <a:t>e design UIs accordingly</a:t>
            </a:r>
            <a:endParaRPr kumimoji="1" lang="en-US" altLang="ja-JP" sz="32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9" name="tomato_h" descr="C:\Documents and Settings\kenshi\Desktop\csimages\tomato-h.jpg"/>
          <p:cNvPicPr>
            <a:picLocks noChangeAspect="1" noChangeArrowheads="1"/>
          </p:cNvPicPr>
          <p:nvPr/>
        </p:nvPicPr>
        <p:blipFill>
          <a:blip r:embed="rId5" cstate="print"/>
          <a:srcRect/>
          <a:stretch>
            <a:fillRect/>
          </a:stretch>
        </p:blipFill>
        <p:spPr bwMode="auto">
          <a:xfrm>
            <a:off x="4644008" y="1892498"/>
            <a:ext cx="2205476" cy="2151684"/>
          </a:xfrm>
          <a:prstGeom prst="rect">
            <a:avLst/>
          </a:prstGeom>
          <a:noFill/>
          <a:ln>
            <a:solidFill>
              <a:schemeClr val="tx1"/>
            </a:solidFill>
          </a:ln>
          <a:effectLst/>
        </p:spPr>
      </p:pic>
      <p:pic>
        <p:nvPicPr>
          <p:cNvPr id="10" name="tomato_v" descr="C:\Documents and Settings\kenshi\My Documents\material - writings\s10 - StructuredVolume\result\tomato\tomato-v.jpg"/>
          <p:cNvPicPr>
            <a:picLocks noChangeAspect="1" noChangeArrowheads="1"/>
          </p:cNvPicPr>
          <p:nvPr/>
        </p:nvPicPr>
        <p:blipFill>
          <a:blip r:embed="rId6" cstate="print"/>
          <a:srcRect/>
          <a:stretch>
            <a:fillRect/>
          </a:stretch>
        </p:blipFill>
        <p:spPr bwMode="auto">
          <a:xfrm>
            <a:off x="6048164" y="3532047"/>
            <a:ext cx="2608830" cy="2160240"/>
          </a:xfrm>
          <a:prstGeom prst="rect">
            <a:avLst/>
          </a:prstGeom>
          <a:noFill/>
          <a:ln>
            <a:solidFill>
              <a:schemeClr val="tx1"/>
            </a:solidFill>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3D modeling workflow</a:t>
            </a:r>
            <a:endParaRPr lang="ja-JP" altLang="en-US" dirty="0"/>
          </a:p>
        </p:txBody>
      </p:sp>
      <p:sp>
        <p:nvSpPr>
          <p:cNvPr id="13" name="スライド番号プレースホルダ 12"/>
          <p:cNvSpPr>
            <a:spLocks noGrp="1"/>
          </p:cNvSpPr>
          <p:nvPr>
            <p:ph type="sldNum" sz="quarter" idx="12"/>
          </p:nvPr>
        </p:nvSpPr>
        <p:spPr/>
        <p:txBody>
          <a:bodyPr/>
          <a:lstStyle/>
          <a:p>
            <a:fld id="{D2D8002D-B5B0-4BAC-B1F6-782DDCCE6D9C}" type="slidenum">
              <a:rPr lang="ja-JP" altLang="en-US" smtClean="0"/>
              <a:pPr/>
              <a:t>19</a:t>
            </a:fld>
            <a:endParaRPr lang="ja-JP" altLang="en-US"/>
          </a:p>
        </p:txBody>
      </p:sp>
      <p:sp>
        <p:nvSpPr>
          <p:cNvPr id="4" name="テキスト ボックス 3"/>
          <p:cNvSpPr txBox="1"/>
          <p:nvPr/>
        </p:nvSpPr>
        <p:spPr>
          <a:xfrm>
            <a:off x="251519" y="1275147"/>
            <a:ext cx="5292589" cy="461665"/>
          </a:xfrm>
          <a:prstGeom prst="rect">
            <a:avLst/>
          </a:prstGeom>
          <a:noFill/>
        </p:spPr>
        <p:txBody>
          <a:bodyPr wrap="square" rtlCol="0">
            <a:spAutoFit/>
          </a:bodyPr>
          <a:lstStyle/>
          <a:p>
            <a:r>
              <a:rPr lang="en-US" altLang="ja-JP" sz="2400" dirty="0" smtClean="0"/>
              <a:t>S</a:t>
            </a:r>
            <a:r>
              <a:rPr kumimoji="1" lang="en-US" altLang="ja-JP" sz="2400" dirty="0" smtClean="0"/>
              <a:t>ketch profiles in 2D to create 3D shapes</a:t>
            </a:r>
            <a:endParaRPr kumimoji="1" lang="ja-JP" altLang="en-US" sz="2400" dirty="0"/>
          </a:p>
        </p:txBody>
      </p:sp>
      <p:sp>
        <p:nvSpPr>
          <p:cNvPr id="8" name="テキスト ボックス 7"/>
          <p:cNvSpPr txBox="1"/>
          <p:nvPr/>
        </p:nvSpPr>
        <p:spPr>
          <a:xfrm>
            <a:off x="4139952" y="5033922"/>
            <a:ext cx="2268252" cy="707886"/>
          </a:xfrm>
          <a:prstGeom prst="rect">
            <a:avLst/>
          </a:prstGeom>
          <a:noFill/>
        </p:spPr>
        <p:txBody>
          <a:bodyPr wrap="square" rtlCol="0">
            <a:spAutoFit/>
          </a:bodyPr>
          <a:lstStyle/>
          <a:p>
            <a:r>
              <a:rPr kumimoji="1" lang="en-US" altLang="ja-JP" sz="2000" dirty="0" smtClean="0"/>
              <a:t>surfaces generated</a:t>
            </a:r>
          </a:p>
          <a:p>
            <a:r>
              <a:rPr kumimoji="1" lang="en-US" altLang="ja-JP" sz="2000" dirty="0" smtClean="0"/>
              <a:t>by sweeping</a:t>
            </a:r>
            <a:endParaRPr kumimoji="1" lang="ja-JP" altLang="en-US" sz="2000" dirty="0"/>
          </a:p>
        </p:txBody>
      </p:sp>
      <p:sp>
        <p:nvSpPr>
          <p:cNvPr id="11" name="テキスト ボックス 10"/>
          <p:cNvSpPr txBox="1"/>
          <p:nvPr/>
        </p:nvSpPr>
        <p:spPr>
          <a:xfrm>
            <a:off x="6732240" y="1275147"/>
            <a:ext cx="2350115" cy="461665"/>
          </a:xfrm>
          <a:prstGeom prst="rect">
            <a:avLst/>
          </a:prstGeom>
          <a:noFill/>
        </p:spPr>
        <p:txBody>
          <a:bodyPr wrap="square" rtlCol="0">
            <a:spAutoFit/>
          </a:bodyPr>
          <a:lstStyle/>
          <a:p>
            <a:r>
              <a:rPr lang="en-US" altLang="ja-JP" sz="2400" dirty="0" smtClean="0"/>
              <a:t>P</a:t>
            </a:r>
            <a:r>
              <a:rPr kumimoji="1" lang="en-US" altLang="ja-JP" sz="2400" dirty="0" smtClean="0"/>
              <a:t>aint colors in 3D</a:t>
            </a:r>
            <a:endParaRPr kumimoji="1" lang="ja-JP" altLang="en-US" sz="2400" dirty="0"/>
          </a:p>
        </p:txBody>
      </p:sp>
      <p:sp>
        <p:nvSpPr>
          <p:cNvPr id="15" name="正方形/長方形 14"/>
          <p:cNvSpPr/>
          <p:nvPr/>
        </p:nvSpPr>
        <p:spPr>
          <a:xfrm>
            <a:off x="611560" y="5913276"/>
            <a:ext cx="1080120"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t>d</a:t>
            </a:r>
            <a:r>
              <a:rPr kumimoji="1" lang="en-US" altLang="ja-JP" sz="2400" dirty="0" smtClean="0"/>
              <a:t>emo</a:t>
            </a:r>
            <a:endParaRPr kumimoji="1" lang="ja-JP" altLang="en-US" sz="2400" dirty="0"/>
          </a:p>
        </p:txBody>
      </p:sp>
      <p:grpSp>
        <p:nvGrpSpPr>
          <p:cNvPr id="32" name="グループ化 31"/>
          <p:cNvGrpSpPr/>
          <p:nvPr/>
        </p:nvGrpSpPr>
        <p:grpSpPr>
          <a:xfrm>
            <a:off x="4103948" y="1736812"/>
            <a:ext cx="2052228" cy="3384376"/>
            <a:chOff x="4103948" y="1736812"/>
            <a:chExt cx="2052228" cy="3384376"/>
          </a:xfrm>
        </p:grpSpPr>
        <p:pic>
          <p:nvPicPr>
            <p:cNvPr id="2051" name="Picture 3"/>
            <p:cNvPicPr>
              <a:picLocks noChangeAspect="1" noChangeArrowheads="1"/>
            </p:cNvPicPr>
            <p:nvPr/>
          </p:nvPicPr>
          <p:blipFill>
            <a:blip r:embed="rId3">
              <a:clrChange>
                <a:clrFrom>
                  <a:srgbClr val="FEFEFE"/>
                </a:clrFrom>
                <a:clrTo>
                  <a:srgbClr val="FEFEFE">
                    <a:alpha val="0"/>
                  </a:srgbClr>
                </a:clrTo>
              </a:clrChange>
              <a:lum bright="-20000" contrast="10000"/>
            </a:blip>
            <a:srcRect/>
            <a:stretch>
              <a:fillRect/>
            </a:stretch>
          </p:blipFill>
          <p:spPr bwMode="auto">
            <a:xfrm>
              <a:off x="4103948" y="1736812"/>
              <a:ext cx="2052228" cy="1899943"/>
            </a:xfrm>
            <a:prstGeom prst="rect">
              <a:avLst/>
            </a:prstGeom>
            <a:noFill/>
            <a:ln w="9525">
              <a:noFill/>
              <a:miter lim="800000"/>
              <a:headEnd/>
              <a:tailEnd/>
            </a:ln>
          </p:spPr>
        </p:pic>
        <p:pic>
          <p:nvPicPr>
            <p:cNvPr id="2053" name="Picture 5"/>
            <p:cNvPicPr>
              <a:picLocks noChangeAspect="1" noChangeArrowheads="1"/>
            </p:cNvPicPr>
            <p:nvPr/>
          </p:nvPicPr>
          <p:blipFill>
            <a:blip r:embed="rId4">
              <a:clrChange>
                <a:clrFrom>
                  <a:srgbClr val="FEFEFE"/>
                </a:clrFrom>
                <a:clrTo>
                  <a:srgbClr val="FEFEFE">
                    <a:alpha val="0"/>
                  </a:srgbClr>
                </a:clrTo>
              </a:clrChange>
              <a:lum bright="-20000" contrast="10000"/>
            </a:blip>
            <a:srcRect/>
            <a:stretch>
              <a:fillRect/>
            </a:stretch>
          </p:blipFill>
          <p:spPr bwMode="auto">
            <a:xfrm>
              <a:off x="4324962" y="3660282"/>
              <a:ext cx="1759206" cy="1460906"/>
            </a:xfrm>
            <a:prstGeom prst="rect">
              <a:avLst/>
            </a:prstGeom>
            <a:noFill/>
            <a:ln w="9525">
              <a:noFill/>
              <a:miter lim="800000"/>
              <a:headEnd/>
              <a:tailEnd/>
            </a:ln>
          </p:spPr>
        </p:pic>
      </p:grpSp>
      <p:sp>
        <p:nvSpPr>
          <p:cNvPr id="5" name="右矢印 4"/>
          <p:cNvSpPr/>
          <p:nvPr/>
        </p:nvSpPr>
        <p:spPr>
          <a:xfrm>
            <a:off x="3707904" y="3465004"/>
            <a:ext cx="576064" cy="4680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p:cNvCxnSpPr/>
          <p:nvPr/>
        </p:nvCxnSpPr>
        <p:spPr>
          <a:xfrm rot="5400000">
            <a:off x="4301971" y="3483006"/>
            <a:ext cx="4284475" cy="0"/>
          </a:xfrm>
          <a:prstGeom prst="line">
            <a:avLst/>
          </a:prstGeom>
          <a:ln w="38100" cap="rnd">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右矢印 8"/>
          <p:cNvSpPr/>
          <p:nvPr/>
        </p:nvSpPr>
        <p:spPr>
          <a:xfrm>
            <a:off x="6228184" y="3465004"/>
            <a:ext cx="576064" cy="4680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p:cNvGrpSpPr/>
          <p:nvPr/>
        </p:nvGrpSpPr>
        <p:grpSpPr>
          <a:xfrm>
            <a:off x="6804248" y="2139130"/>
            <a:ext cx="2196244" cy="2642583"/>
            <a:chOff x="6804248" y="2139130"/>
            <a:chExt cx="2196244" cy="2642583"/>
          </a:xfrm>
        </p:grpSpPr>
        <p:pic>
          <p:nvPicPr>
            <p:cNvPr id="1029" name="Picture 5"/>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6804248" y="2852936"/>
              <a:ext cx="2124236" cy="1928777"/>
            </a:xfrm>
            <a:prstGeom prst="rect">
              <a:avLst/>
            </a:prstGeom>
            <a:noFill/>
            <a:ln w="9525">
              <a:noFill/>
              <a:miter lim="800000"/>
              <a:headEnd/>
              <a:tailEnd/>
            </a:ln>
          </p:spPr>
        </p:pic>
        <p:pic>
          <p:nvPicPr>
            <p:cNvPr id="1035" name="Picture 11" descr="Photoshop-Paint-Brush-Logo-Icon32"/>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rot="17508479">
              <a:off x="7985655" y="2291763"/>
              <a:ext cx="900100" cy="594834"/>
            </a:xfrm>
            <a:prstGeom prst="rect">
              <a:avLst/>
            </a:prstGeom>
            <a:noFill/>
          </p:spPr>
        </p:pic>
        <p:pic>
          <p:nvPicPr>
            <p:cNvPr id="20482" name="Picture 2" descr="Painter Color Palette Clip Art"/>
            <p:cNvPicPr>
              <a:picLocks noChangeAspect="1" noChangeArrowheads="1"/>
            </p:cNvPicPr>
            <p:nvPr/>
          </p:nvPicPr>
          <p:blipFill>
            <a:blip r:embed="rId7"/>
            <a:srcRect/>
            <a:stretch>
              <a:fillRect/>
            </a:stretch>
          </p:blipFill>
          <p:spPr bwMode="auto">
            <a:xfrm>
              <a:off x="8496436" y="2492896"/>
              <a:ext cx="504056" cy="546060"/>
            </a:xfrm>
            <a:prstGeom prst="rect">
              <a:avLst/>
            </a:prstGeom>
            <a:noFill/>
          </p:spPr>
        </p:pic>
      </p:grpSp>
      <p:grpSp>
        <p:nvGrpSpPr>
          <p:cNvPr id="29" name="グループ化 28"/>
          <p:cNvGrpSpPr/>
          <p:nvPr/>
        </p:nvGrpSpPr>
        <p:grpSpPr>
          <a:xfrm>
            <a:off x="71500" y="3717032"/>
            <a:ext cx="1388700" cy="1872208"/>
            <a:chOff x="71500" y="3861048"/>
            <a:chExt cx="1388700" cy="1872208"/>
          </a:xfrm>
        </p:grpSpPr>
        <p:pic>
          <p:nvPicPr>
            <p:cNvPr id="3076" name="Picture 4"/>
            <p:cNvPicPr>
              <a:picLocks noChangeAspect="1" noChangeArrowheads="1"/>
            </p:cNvPicPr>
            <p:nvPr/>
          </p:nvPicPr>
          <p:blipFill>
            <a:blip r:embed="rId8"/>
            <a:srcRect/>
            <a:stretch>
              <a:fillRect/>
            </a:stretch>
          </p:blipFill>
          <p:spPr bwMode="auto">
            <a:xfrm>
              <a:off x="71500" y="3861048"/>
              <a:ext cx="1366446" cy="1872208"/>
            </a:xfrm>
            <a:prstGeom prst="rect">
              <a:avLst/>
            </a:prstGeom>
            <a:noFill/>
            <a:ln w="9525">
              <a:solidFill>
                <a:schemeClr val="tx1"/>
              </a:solidFill>
              <a:miter lim="800000"/>
              <a:headEnd/>
              <a:tailEnd/>
            </a:ln>
          </p:spPr>
        </p:pic>
        <p:pic>
          <p:nvPicPr>
            <p:cNvPr id="27" name="Picture 10" descr="C:\Alec\versioned\presentations\2010 SIGGRAPH 3D Modeling with Silhouettes\pencil.png"/>
            <p:cNvPicPr>
              <a:picLocks noChangeAspect="1" noChangeArrowheads="1"/>
            </p:cNvPicPr>
            <p:nvPr/>
          </p:nvPicPr>
          <p:blipFill>
            <a:blip r:embed="rId9" cstate="print"/>
            <a:srcRect/>
            <a:stretch>
              <a:fillRect/>
            </a:stretch>
          </p:blipFill>
          <p:spPr bwMode="auto">
            <a:xfrm>
              <a:off x="848132" y="3984516"/>
              <a:ext cx="612068" cy="612068"/>
            </a:xfrm>
            <a:prstGeom prst="rect">
              <a:avLst/>
            </a:prstGeom>
            <a:noFill/>
          </p:spPr>
        </p:pic>
      </p:grpSp>
      <p:pic>
        <p:nvPicPr>
          <p:cNvPr id="3" name="Picture 3" descr="C:\Users\kenshi\Documents\projects\StructuredVolume\DiffusionSurfaces - result\ds_tomato\tomato-v.jpg"/>
          <p:cNvPicPr>
            <a:picLocks noChangeAspect="1" noChangeArrowheads="1"/>
          </p:cNvPicPr>
          <p:nvPr/>
        </p:nvPicPr>
        <p:blipFill>
          <a:blip r:embed="rId10"/>
          <a:srcRect l="43263" b="657"/>
          <a:stretch>
            <a:fillRect/>
          </a:stretch>
        </p:blipFill>
        <p:spPr bwMode="auto">
          <a:xfrm>
            <a:off x="71500" y="1700808"/>
            <a:ext cx="1368152" cy="1872208"/>
          </a:xfrm>
          <a:prstGeom prst="rect">
            <a:avLst/>
          </a:prstGeom>
          <a:noFill/>
          <a:ln>
            <a:solidFill>
              <a:schemeClr val="tx1"/>
            </a:solidFill>
          </a:ln>
        </p:spPr>
      </p:pic>
      <p:pic>
        <p:nvPicPr>
          <p:cNvPr id="2052" name="Picture 4" descr="C:\Users\kenshi\Documents\projects\StructuredVolume\DiffusionSurfaces - result\ds_tomato\tomato-h.jpg"/>
          <p:cNvPicPr>
            <a:picLocks noChangeAspect="1" noChangeArrowheads="1"/>
          </p:cNvPicPr>
          <p:nvPr/>
        </p:nvPicPr>
        <p:blipFill>
          <a:blip r:embed="rId11"/>
          <a:srcRect/>
          <a:stretch>
            <a:fillRect/>
          </a:stretch>
        </p:blipFill>
        <p:spPr bwMode="auto">
          <a:xfrm>
            <a:off x="1583668" y="1700808"/>
            <a:ext cx="2016224" cy="1872208"/>
          </a:xfrm>
          <a:prstGeom prst="rect">
            <a:avLst/>
          </a:prstGeom>
          <a:noFill/>
          <a:ln>
            <a:solidFill>
              <a:schemeClr val="tx1"/>
            </a:solidFill>
          </a:ln>
        </p:spPr>
      </p:pic>
      <p:grpSp>
        <p:nvGrpSpPr>
          <p:cNvPr id="30" name="グループ化 29"/>
          <p:cNvGrpSpPr/>
          <p:nvPr/>
        </p:nvGrpSpPr>
        <p:grpSpPr>
          <a:xfrm>
            <a:off x="1583668" y="3501008"/>
            <a:ext cx="2016224" cy="2088232"/>
            <a:chOff x="1403648" y="3645024"/>
            <a:chExt cx="2016224" cy="2088232"/>
          </a:xfrm>
        </p:grpSpPr>
        <p:pic>
          <p:nvPicPr>
            <p:cNvPr id="3075" name="Picture 3"/>
            <p:cNvPicPr>
              <a:picLocks noChangeAspect="1" noChangeArrowheads="1"/>
            </p:cNvPicPr>
            <p:nvPr/>
          </p:nvPicPr>
          <p:blipFill>
            <a:blip r:embed="rId12"/>
            <a:srcRect l="4355" r="4863"/>
            <a:stretch>
              <a:fillRect/>
            </a:stretch>
          </p:blipFill>
          <p:spPr bwMode="auto">
            <a:xfrm>
              <a:off x="1403648" y="3861048"/>
              <a:ext cx="2016224" cy="1872208"/>
            </a:xfrm>
            <a:prstGeom prst="rect">
              <a:avLst/>
            </a:prstGeom>
            <a:noFill/>
            <a:ln w="9525">
              <a:solidFill>
                <a:schemeClr val="tx1"/>
              </a:solidFill>
              <a:miter lim="800000"/>
              <a:headEnd/>
              <a:tailEnd/>
            </a:ln>
          </p:spPr>
        </p:pic>
        <p:pic>
          <p:nvPicPr>
            <p:cNvPr id="28" name="Picture 10" descr="C:\Alec\versioned\presentations\2010 SIGGRAPH 3D Modeling with Silhouettes\pencil.png"/>
            <p:cNvPicPr>
              <a:picLocks noChangeAspect="1" noChangeArrowheads="1"/>
            </p:cNvPicPr>
            <p:nvPr/>
          </p:nvPicPr>
          <p:blipFill>
            <a:blip r:embed="rId9" cstate="print"/>
            <a:srcRect/>
            <a:stretch>
              <a:fillRect/>
            </a:stretch>
          </p:blipFill>
          <p:spPr bwMode="auto">
            <a:xfrm>
              <a:off x="2735796" y="3645024"/>
              <a:ext cx="612068" cy="612068"/>
            </a:xfrm>
            <a:prstGeom prst="rect">
              <a:avLst/>
            </a:prstGeom>
            <a:noFill/>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5" grpId="0" animBg="1"/>
      <p:bldP spid="5"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Motivation</a:t>
            </a:r>
            <a:endParaRPr kumimoji="1" lang="ja-JP" altLang="en-US" dirty="0"/>
          </a:p>
        </p:txBody>
      </p:sp>
      <p:sp>
        <p:nvSpPr>
          <p:cNvPr id="3" name="コンテンツ プレースホルダ 2"/>
          <p:cNvSpPr>
            <a:spLocks noGrp="1"/>
          </p:cNvSpPr>
          <p:nvPr>
            <p:ph idx="1"/>
          </p:nvPr>
        </p:nvSpPr>
        <p:spPr/>
        <p:txBody>
          <a:bodyPr>
            <a:normAutofit/>
          </a:bodyPr>
          <a:lstStyle/>
          <a:p>
            <a:r>
              <a:rPr lang="en-US" altLang="ja-JP" dirty="0" smtClean="0"/>
              <a:t>Interactive freeform cutting of fruit &amp; vegetables</a:t>
            </a:r>
          </a:p>
          <a:p>
            <a:pPr lvl="1"/>
            <a:endParaRPr lang="en-US" altLang="ja-JP" dirty="0" smtClean="0"/>
          </a:p>
          <a:p>
            <a:pPr lvl="1"/>
            <a:endParaRPr lang="en-US" altLang="ja-JP" dirty="0" smtClean="0"/>
          </a:p>
          <a:p>
            <a:pPr lvl="1"/>
            <a:endParaRPr lang="en-US" altLang="ja-JP" dirty="0" smtClean="0"/>
          </a:p>
          <a:p>
            <a:pPr lvl="1"/>
            <a:endParaRPr lang="en-US" altLang="ja-JP" dirty="0" smtClean="0"/>
          </a:p>
          <a:p>
            <a:pPr lvl="1"/>
            <a:endParaRPr lang="en-US" altLang="ja-JP" dirty="0" smtClean="0"/>
          </a:p>
          <a:p>
            <a:pPr lvl="1"/>
            <a:endParaRPr lang="en-US" altLang="ja-JP" dirty="0" smtClean="0"/>
          </a:p>
          <a:p>
            <a:r>
              <a:rPr lang="en-US" altLang="ja-JP" dirty="0" smtClean="0"/>
              <a:t>Why fruit &amp; vegetables?</a:t>
            </a:r>
          </a:p>
          <a:p>
            <a:pPr lvl="1"/>
            <a:r>
              <a:rPr lang="en-US" altLang="ja-JP" dirty="0" smtClean="0">
                <a:sym typeface="Wingdings" pitchFamily="2" charset="2"/>
              </a:rPr>
              <a:t>One </a:t>
            </a:r>
            <a:r>
              <a:rPr kumimoji="1" lang="en-US" altLang="ja-JP" dirty="0" smtClean="0"/>
              <a:t>example problem in volumetric modeling</a:t>
            </a:r>
          </a:p>
          <a:p>
            <a:pPr lvl="1"/>
            <a:r>
              <a:rPr lang="en-US" altLang="ja-JP" dirty="0" smtClean="0"/>
              <a:t>Common volumetric objects in our daily lives</a:t>
            </a:r>
            <a:endParaRPr kumimoji="1" lang="ja-JP" altLang="en-US" dirty="0"/>
          </a:p>
        </p:txBody>
      </p:sp>
      <p:sp>
        <p:nvSpPr>
          <p:cNvPr id="6" name="正方形/長方形 5"/>
          <p:cNvSpPr/>
          <p:nvPr/>
        </p:nvSpPr>
        <p:spPr>
          <a:xfrm>
            <a:off x="539552" y="4293096"/>
            <a:ext cx="1080120"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t>d</a:t>
            </a:r>
            <a:r>
              <a:rPr kumimoji="1" lang="en-US" altLang="ja-JP" sz="2400" dirty="0" smtClean="0"/>
              <a:t>emo</a:t>
            </a:r>
            <a:endParaRPr kumimoji="1" lang="ja-JP" altLang="en-US" sz="2400" dirty="0"/>
          </a:p>
        </p:txBody>
      </p:sp>
      <p:sp>
        <p:nvSpPr>
          <p:cNvPr id="7" name="スライド番号プレースホルダ 6"/>
          <p:cNvSpPr>
            <a:spLocks noGrp="1"/>
          </p:cNvSpPr>
          <p:nvPr>
            <p:ph type="sldNum" sz="quarter" idx="12"/>
          </p:nvPr>
        </p:nvSpPr>
        <p:spPr/>
        <p:txBody>
          <a:bodyPr/>
          <a:lstStyle/>
          <a:p>
            <a:fld id="{BE387D97-BE28-4FFD-BA13-A9D9CEA3CCD0}" type="slidenum">
              <a:rPr kumimoji="1" lang="ja-JP" altLang="en-US" smtClean="0"/>
              <a:pPr/>
              <a:t>2</a:t>
            </a:fld>
            <a:endParaRPr kumimoji="1" lang="ja-JP" altLang="en-US" dirty="0"/>
          </a:p>
        </p:txBody>
      </p:sp>
      <p:pic>
        <p:nvPicPr>
          <p:cNvPr id="1026"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14960" y="2153274"/>
            <a:ext cx="2368808" cy="1995806"/>
          </a:xfrm>
          <a:prstGeom prst="rect">
            <a:avLst/>
          </a:prstGeom>
          <a:noFill/>
          <a:ln w="9525">
            <a:noFill/>
            <a:miter lim="800000"/>
            <a:headEnd/>
            <a:tailEnd/>
          </a:ln>
        </p:spPr>
      </p:pic>
      <p:pic>
        <p:nvPicPr>
          <p:cNvPr id="1027" name="Picture 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766530" y="2996952"/>
            <a:ext cx="2296145" cy="1496853"/>
          </a:xfrm>
          <a:prstGeom prst="rect">
            <a:avLst/>
          </a:prstGeom>
          <a:noFill/>
          <a:ln w="9525">
            <a:noFill/>
            <a:miter lim="800000"/>
            <a:headEnd/>
            <a:tailEnd/>
          </a:ln>
        </p:spPr>
      </p:pic>
      <p:pic>
        <p:nvPicPr>
          <p:cNvPr id="1029" name="Picture 5"/>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6739696" y="1916832"/>
            <a:ext cx="2368808" cy="1186826"/>
          </a:xfrm>
          <a:prstGeom prst="rect">
            <a:avLst/>
          </a:prstGeom>
          <a:noFill/>
          <a:ln w="9525">
            <a:noFill/>
            <a:miter lim="800000"/>
            <a:headEnd/>
            <a:tailEnd/>
          </a:ln>
        </p:spPr>
      </p:pic>
      <p:pic>
        <p:nvPicPr>
          <p:cNvPr id="14"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283312" y="2153274"/>
            <a:ext cx="2368808" cy="1995806"/>
          </a:xfrm>
          <a:prstGeom prst="rect">
            <a:avLst/>
          </a:prstGeom>
          <a:noFill/>
          <a:ln w="9525">
            <a:noFill/>
            <a:miter lim="800000"/>
            <a:headEnd/>
            <a:tailEnd/>
          </a:ln>
        </p:spPr>
      </p:pic>
      <p:sp>
        <p:nvSpPr>
          <p:cNvPr id="15" name="右矢印 14"/>
          <p:cNvSpPr/>
          <p:nvPr/>
        </p:nvSpPr>
        <p:spPr>
          <a:xfrm>
            <a:off x="2555776" y="2924944"/>
            <a:ext cx="481196"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右矢印 16"/>
          <p:cNvSpPr/>
          <p:nvPr/>
        </p:nvSpPr>
        <p:spPr>
          <a:xfrm>
            <a:off x="6133316" y="2924944"/>
            <a:ext cx="481196"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テキスト ボックス 23"/>
          <p:cNvSpPr txBox="1"/>
          <p:nvPr/>
        </p:nvSpPr>
        <p:spPr>
          <a:xfrm>
            <a:off x="5580112" y="3604954"/>
            <a:ext cx="756084" cy="461665"/>
          </a:xfrm>
          <a:prstGeom prst="rect">
            <a:avLst/>
          </a:prstGeom>
          <a:noFill/>
        </p:spPr>
        <p:txBody>
          <a:bodyPr wrap="square" rtlCol="0">
            <a:spAutoFit/>
          </a:bodyPr>
          <a:lstStyle/>
          <a:p>
            <a:r>
              <a:rPr kumimoji="1" lang="en-US" altLang="ja-JP" sz="2400" dirty="0" smtClean="0"/>
              <a:t>cut!</a:t>
            </a:r>
            <a:endParaRPr kumimoji="1" lang="ja-JP" altLang="en-US" sz="2400" dirty="0"/>
          </a:p>
        </p:txBody>
      </p:sp>
      <p:sp>
        <p:nvSpPr>
          <p:cNvPr id="26" name="フリーフォーム 25"/>
          <p:cNvSpPr/>
          <p:nvPr/>
        </p:nvSpPr>
        <p:spPr>
          <a:xfrm>
            <a:off x="5688757" y="3185265"/>
            <a:ext cx="264318" cy="457200"/>
          </a:xfrm>
          <a:custGeom>
            <a:avLst/>
            <a:gdLst>
              <a:gd name="connsiteX0" fmla="*/ 4762 w 264318"/>
              <a:gd name="connsiteY0" fmla="*/ 0 h 457200"/>
              <a:gd name="connsiteX1" fmla="*/ 0 w 264318"/>
              <a:gd name="connsiteY1" fmla="*/ 390525 h 457200"/>
              <a:gd name="connsiteX2" fmla="*/ 78581 w 264318"/>
              <a:gd name="connsiteY2" fmla="*/ 309562 h 457200"/>
              <a:gd name="connsiteX3" fmla="*/ 147637 w 264318"/>
              <a:gd name="connsiteY3" fmla="*/ 454818 h 457200"/>
              <a:gd name="connsiteX4" fmla="*/ 192881 w 264318"/>
              <a:gd name="connsiteY4" fmla="*/ 457200 h 457200"/>
              <a:gd name="connsiteX5" fmla="*/ 228600 w 264318"/>
              <a:gd name="connsiteY5" fmla="*/ 426243 h 457200"/>
              <a:gd name="connsiteX6" fmla="*/ 145256 w 264318"/>
              <a:gd name="connsiteY6" fmla="*/ 276225 h 457200"/>
              <a:gd name="connsiteX7" fmla="*/ 264318 w 264318"/>
              <a:gd name="connsiteY7" fmla="*/ 278606 h 457200"/>
              <a:gd name="connsiteX8" fmla="*/ 4762 w 264318"/>
              <a:gd name="connsiteY8" fmla="*/ 0 h 457200"/>
              <a:gd name="connsiteX0" fmla="*/ 4762 w 264318"/>
              <a:gd name="connsiteY0" fmla="*/ 0 h 457200"/>
              <a:gd name="connsiteX1" fmla="*/ 0 w 264318"/>
              <a:gd name="connsiteY1" fmla="*/ 390525 h 457200"/>
              <a:gd name="connsiteX2" fmla="*/ 78581 w 264318"/>
              <a:gd name="connsiteY2" fmla="*/ 309562 h 457200"/>
              <a:gd name="connsiteX3" fmla="*/ 147637 w 264318"/>
              <a:gd name="connsiteY3" fmla="*/ 454818 h 457200"/>
              <a:gd name="connsiteX4" fmla="*/ 192881 w 264318"/>
              <a:gd name="connsiteY4" fmla="*/ 457200 h 457200"/>
              <a:gd name="connsiteX5" fmla="*/ 228600 w 264318"/>
              <a:gd name="connsiteY5" fmla="*/ 426243 h 457200"/>
              <a:gd name="connsiteX6" fmla="*/ 144016 w 264318"/>
              <a:gd name="connsiteY6" fmla="*/ 288032 h 457200"/>
              <a:gd name="connsiteX7" fmla="*/ 264318 w 264318"/>
              <a:gd name="connsiteY7" fmla="*/ 278606 h 457200"/>
              <a:gd name="connsiteX8" fmla="*/ 4762 w 264318"/>
              <a:gd name="connsiteY8" fmla="*/ 0 h 457200"/>
              <a:gd name="connsiteX0" fmla="*/ 4762 w 264318"/>
              <a:gd name="connsiteY0" fmla="*/ 0 h 457200"/>
              <a:gd name="connsiteX1" fmla="*/ 0 w 264318"/>
              <a:gd name="connsiteY1" fmla="*/ 390525 h 457200"/>
              <a:gd name="connsiteX2" fmla="*/ 78581 w 264318"/>
              <a:gd name="connsiteY2" fmla="*/ 309562 h 457200"/>
              <a:gd name="connsiteX3" fmla="*/ 147637 w 264318"/>
              <a:gd name="connsiteY3" fmla="*/ 454818 h 457200"/>
              <a:gd name="connsiteX4" fmla="*/ 192881 w 264318"/>
              <a:gd name="connsiteY4" fmla="*/ 457200 h 457200"/>
              <a:gd name="connsiteX5" fmla="*/ 228600 w 264318"/>
              <a:gd name="connsiteY5" fmla="*/ 426243 h 457200"/>
              <a:gd name="connsiteX6" fmla="*/ 153541 w 264318"/>
              <a:gd name="connsiteY6" fmla="*/ 283270 h 457200"/>
              <a:gd name="connsiteX7" fmla="*/ 264318 w 264318"/>
              <a:gd name="connsiteY7" fmla="*/ 278606 h 457200"/>
              <a:gd name="connsiteX8" fmla="*/ 4762 w 264318"/>
              <a:gd name="connsiteY8"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318" h="457200">
                <a:moveTo>
                  <a:pt x="4762" y="0"/>
                </a:moveTo>
                <a:cubicBezTo>
                  <a:pt x="3175" y="130175"/>
                  <a:pt x="1587" y="260350"/>
                  <a:pt x="0" y="390525"/>
                </a:cubicBezTo>
                <a:lnTo>
                  <a:pt x="78581" y="309562"/>
                </a:lnTo>
                <a:lnTo>
                  <a:pt x="147637" y="454818"/>
                </a:lnTo>
                <a:lnTo>
                  <a:pt x="192881" y="457200"/>
                </a:lnTo>
                <a:lnTo>
                  <a:pt x="228600" y="426243"/>
                </a:lnTo>
                <a:lnTo>
                  <a:pt x="153541" y="283270"/>
                </a:lnTo>
                <a:lnTo>
                  <a:pt x="264318" y="278606"/>
                </a:lnTo>
                <a:lnTo>
                  <a:pt x="4762"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8" name="フリーフォーム 27"/>
          <p:cNvSpPr/>
          <p:nvPr/>
        </p:nvSpPr>
        <p:spPr>
          <a:xfrm>
            <a:off x="3168963" y="3174872"/>
            <a:ext cx="2491740" cy="87443"/>
          </a:xfrm>
          <a:custGeom>
            <a:avLst/>
            <a:gdLst>
              <a:gd name="connsiteX0" fmla="*/ 0 w 2491740"/>
              <a:gd name="connsiteY0" fmla="*/ 68580 h 87443"/>
              <a:gd name="connsiteX1" fmla="*/ 548640 w 2491740"/>
              <a:gd name="connsiteY1" fmla="*/ 68580 h 87443"/>
              <a:gd name="connsiteX2" fmla="*/ 594360 w 2491740"/>
              <a:gd name="connsiteY2" fmla="*/ 57150 h 87443"/>
              <a:gd name="connsiteX3" fmla="*/ 651510 w 2491740"/>
              <a:gd name="connsiteY3" fmla="*/ 45720 h 87443"/>
              <a:gd name="connsiteX4" fmla="*/ 685800 w 2491740"/>
              <a:gd name="connsiteY4" fmla="*/ 34290 h 87443"/>
              <a:gd name="connsiteX5" fmla="*/ 857250 w 2491740"/>
              <a:gd name="connsiteY5" fmla="*/ 11430 h 87443"/>
              <a:gd name="connsiteX6" fmla="*/ 1291590 w 2491740"/>
              <a:gd name="connsiteY6" fmla="*/ 22860 h 87443"/>
              <a:gd name="connsiteX7" fmla="*/ 1543050 w 2491740"/>
              <a:gd name="connsiteY7" fmla="*/ 34290 h 87443"/>
              <a:gd name="connsiteX8" fmla="*/ 2114550 w 2491740"/>
              <a:gd name="connsiteY8" fmla="*/ 45720 h 87443"/>
              <a:gd name="connsiteX9" fmla="*/ 2354580 w 2491740"/>
              <a:gd name="connsiteY9" fmla="*/ 22860 h 87443"/>
              <a:gd name="connsiteX10" fmla="*/ 2388870 w 2491740"/>
              <a:gd name="connsiteY10" fmla="*/ 11430 h 87443"/>
              <a:gd name="connsiteX11" fmla="*/ 2491740 w 2491740"/>
              <a:gd name="connsiteY11" fmla="*/ 0 h 87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1740" h="87443">
                <a:moveTo>
                  <a:pt x="0" y="68580"/>
                </a:moveTo>
                <a:cubicBezTo>
                  <a:pt x="258039" y="85783"/>
                  <a:pt x="199673" y="87443"/>
                  <a:pt x="548640" y="68580"/>
                </a:cubicBezTo>
                <a:cubicBezTo>
                  <a:pt x="564326" y="67732"/>
                  <a:pt x="579025" y="60558"/>
                  <a:pt x="594360" y="57150"/>
                </a:cubicBezTo>
                <a:cubicBezTo>
                  <a:pt x="613325" y="52936"/>
                  <a:pt x="632663" y="50432"/>
                  <a:pt x="651510" y="45720"/>
                </a:cubicBezTo>
                <a:cubicBezTo>
                  <a:pt x="663199" y="42798"/>
                  <a:pt x="674111" y="37212"/>
                  <a:pt x="685800" y="34290"/>
                </a:cubicBezTo>
                <a:cubicBezTo>
                  <a:pt x="748931" y="18507"/>
                  <a:pt x="785833" y="18572"/>
                  <a:pt x="857250" y="11430"/>
                </a:cubicBezTo>
                <a:lnTo>
                  <a:pt x="1291590" y="22860"/>
                </a:lnTo>
                <a:cubicBezTo>
                  <a:pt x="1375450" y="25655"/>
                  <a:pt x="1459176" y="31960"/>
                  <a:pt x="1543050" y="34290"/>
                </a:cubicBezTo>
                <a:lnTo>
                  <a:pt x="2114550" y="45720"/>
                </a:lnTo>
                <a:cubicBezTo>
                  <a:pt x="2184156" y="40748"/>
                  <a:pt x="2280720" y="37632"/>
                  <a:pt x="2354580" y="22860"/>
                </a:cubicBezTo>
                <a:cubicBezTo>
                  <a:pt x="2366394" y="20497"/>
                  <a:pt x="2376986" y="13411"/>
                  <a:pt x="2388870" y="11430"/>
                </a:cubicBezTo>
                <a:cubicBezTo>
                  <a:pt x="2422902" y="5758"/>
                  <a:pt x="2491740" y="0"/>
                  <a:pt x="2491740" y="0"/>
                </a:cubicBezTo>
              </a:path>
            </a:pathLst>
          </a:custGeom>
          <a:ln w="381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1520" y="2313384"/>
            <a:ext cx="8640960" cy="1115616"/>
          </a:xfrm>
        </p:spPr>
        <p:txBody>
          <a:bodyPr/>
          <a:lstStyle/>
          <a:p>
            <a:pPr algn="ctr"/>
            <a:r>
              <a:rPr lang="en-US" altLang="ja-JP" dirty="0" smtClean="0"/>
              <a:t>Results</a:t>
            </a:r>
            <a:endParaRPr lang="ja-JP" altLang="en-US" dirty="0"/>
          </a:p>
        </p:txBody>
      </p:sp>
      <p:sp>
        <p:nvSpPr>
          <p:cNvPr id="4" name="スライド番号プレースホルダ 3"/>
          <p:cNvSpPr>
            <a:spLocks noGrp="1"/>
          </p:cNvSpPr>
          <p:nvPr>
            <p:ph type="sldNum" sz="quarter" idx="12"/>
          </p:nvPr>
        </p:nvSpPr>
        <p:spPr/>
        <p:txBody>
          <a:bodyPr/>
          <a:lstStyle/>
          <a:p>
            <a:fld id="{D2D8002D-B5B0-4BAC-B1F6-782DDCCE6D9C}" type="slidenum">
              <a:rPr lang="ja-JP" altLang="en-US" smtClean="0"/>
              <a:pPr/>
              <a:t>20</a:t>
            </a:fld>
            <a:endParaRPr lang="ja-JP" altLang="en-US"/>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A</a:t>
            </a:r>
            <a:r>
              <a:rPr kumimoji="1" lang="en-US" altLang="ja-JP" dirty="0" smtClean="0"/>
              <a:t>pple</a:t>
            </a:r>
            <a:endParaRPr kumimoji="1" lang="ja-JP" altLang="en-US" dirty="0"/>
          </a:p>
        </p:txBody>
      </p:sp>
      <p:pic>
        <p:nvPicPr>
          <p:cNvPr id="14340" name="Picture 4"/>
          <p:cNvPicPr>
            <a:picLocks noChangeAspect="1" noChangeArrowheads="1"/>
          </p:cNvPicPr>
          <p:nvPr/>
        </p:nvPicPr>
        <p:blipFill>
          <a:blip r:embed="rId5" cstate="print">
            <a:clrChange>
              <a:clrFrom>
                <a:srgbClr val="400040"/>
              </a:clrFrom>
              <a:clrTo>
                <a:srgbClr val="400040">
                  <a:alpha val="0"/>
                </a:srgbClr>
              </a:clrTo>
            </a:clrChange>
          </a:blip>
          <a:srcRect/>
          <a:stretch>
            <a:fillRect/>
          </a:stretch>
        </p:blipFill>
        <p:spPr bwMode="auto">
          <a:xfrm>
            <a:off x="4139952" y="980728"/>
            <a:ext cx="4671628" cy="5789194"/>
          </a:xfrm>
          <a:prstGeom prst="rect">
            <a:avLst/>
          </a:prstGeom>
          <a:noFill/>
          <a:ln w="9525">
            <a:noFill/>
            <a:miter lim="800000"/>
            <a:headEnd/>
            <a:tailEnd/>
          </a:ln>
        </p:spPr>
      </p:pic>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21</a:t>
            </a:fld>
            <a:endParaRPr kumimoji="1" lang="ja-JP" altLang="en-US"/>
          </a:p>
        </p:txBody>
      </p:sp>
      <p:pic>
        <p:nvPicPr>
          <p:cNvPr id="7" name="video_apple.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9512" y="1628800"/>
            <a:ext cx="4055699" cy="3816424"/>
          </a:xfrm>
          <a:prstGeom prst="rect">
            <a:avLst/>
          </a:prstGeom>
        </p:spPr>
      </p:pic>
    </p:spTree>
  </p:cSld>
  <p:clrMapOvr>
    <a:masterClrMapping/>
  </p:clrMapOvr>
  <p:transition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S</a:t>
            </a:r>
            <a:r>
              <a:rPr kumimoji="1" lang="en-US" altLang="ja-JP" dirty="0" smtClean="0"/>
              <a:t>trawberry</a:t>
            </a:r>
            <a:endParaRPr kumimoji="1" lang="ja-JP" altLang="en-US" dirty="0"/>
          </a:p>
        </p:txBody>
      </p:sp>
      <p:pic>
        <p:nvPicPr>
          <p:cNvPr id="17413" name="Picture 5"/>
          <p:cNvPicPr>
            <a:picLocks noChangeAspect="1" noChangeArrowheads="1"/>
          </p:cNvPicPr>
          <p:nvPr/>
        </p:nvPicPr>
        <p:blipFill>
          <a:blip r:embed="rId4" cstate="print">
            <a:clrChange>
              <a:clrFrom>
                <a:srgbClr val="400040"/>
              </a:clrFrom>
              <a:clrTo>
                <a:srgbClr val="400040">
                  <a:alpha val="0"/>
                </a:srgbClr>
              </a:clrTo>
            </a:clrChange>
          </a:blip>
          <a:srcRect/>
          <a:stretch>
            <a:fillRect/>
          </a:stretch>
        </p:blipFill>
        <p:spPr bwMode="auto">
          <a:xfrm>
            <a:off x="4391980" y="944724"/>
            <a:ext cx="4428492" cy="5686587"/>
          </a:xfrm>
          <a:prstGeom prst="rect">
            <a:avLst/>
          </a:prstGeom>
          <a:noFill/>
          <a:ln w="9525">
            <a:noFill/>
            <a:miter lim="800000"/>
            <a:headEnd/>
            <a:tailEnd/>
          </a:ln>
        </p:spPr>
      </p:pic>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pPr/>
              <a:t>22</a:t>
            </a:fld>
            <a:endParaRPr kumimoji="1" lang="ja-JP" altLang="en-US"/>
          </a:p>
        </p:txBody>
      </p:sp>
      <p:pic>
        <p:nvPicPr>
          <p:cNvPr id="6" name="video_strawberry.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5556" y="1808820"/>
            <a:ext cx="3453930" cy="3917123"/>
          </a:xfrm>
          <a:prstGeom prst="rect">
            <a:avLst/>
          </a:prstGeom>
        </p:spPr>
      </p:pic>
    </p:spTree>
  </p:cSld>
  <p:clrMapOvr>
    <a:masterClrMapping/>
  </p:clrMapOvr>
  <p:transition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13"/>
          <p:cNvSpPr>
            <a:spLocks noGrp="1"/>
          </p:cNvSpPr>
          <p:nvPr>
            <p:ph type="title"/>
          </p:nvPr>
        </p:nvSpPr>
        <p:spPr/>
        <p:txBody>
          <a:bodyPr/>
          <a:lstStyle/>
          <a:p>
            <a:r>
              <a:rPr lang="en-US" altLang="ja-JP" dirty="0" smtClean="0"/>
              <a:t>K</a:t>
            </a:r>
            <a:r>
              <a:rPr kumimoji="1" lang="en-US" altLang="ja-JP" dirty="0" smtClean="0"/>
              <a:t>iwi</a:t>
            </a:r>
            <a:endParaRPr kumimoji="1" lang="ja-JP" altLang="en-US" dirty="0"/>
          </a:p>
        </p:txBody>
      </p:sp>
      <p:pic>
        <p:nvPicPr>
          <p:cNvPr id="12302" name="Picture 14"/>
          <p:cNvPicPr>
            <a:picLocks noChangeAspect="1" noChangeArrowheads="1"/>
          </p:cNvPicPr>
          <p:nvPr/>
        </p:nvPicPr>
        <p:blipFill>
          <a:blip r:embed="rId4" cstate="print">
            <a:clrChange>
              <a:clrFrom>
                <a:srgbClr val="400040"/>
              </a:clrFrom>
              <a:clrTo>
                <a:srgbClr val="400040">
                  <a:alpha val="0"/>
                </a:srgbClr>
              </a:clrTo>
            </a:clrChange>
          </a:blip>
          <a:srcRect/>
          <a:stretch>
            <a:fillRect/>
          </a:stretch>
        </p:blipFill>
        <p:spPr bwMode="auto">
          <a:xfrm>
            <a:off x="3887924" y="1484784"/>
            <a:ext cx="5206362" cy="4812460"/>
          </a:xfrm>
          <a:prstGeom prst="rect">
            <a:avLst/>
          </a:prstGeom>
          <a:noFill/>
          <a:ln w="9525">
            <a:noFill/>
            <a:miter lim="800000"/>
            <a:headEnd/>
            <a:tailEnd/>
          </a:ln>
        </p:spPr>
      </p:pic>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pPr/>
              <a:t>23</a:t>
            </a:fld>
            <a:endParaRPr kumimoji="1" lang="ja-JP" altLang="en-US"/>
          </a:p>
        </p:txBody>
      </p:sp>
      <p:pic>
        <p:nvPicPr>
          <p:cNvPr id="6" name="video_kiwi.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6023" y="1772816"/>
            <a:ext cx="3779913" cy="3876108"/>
          </a:xfrm>
          <a:prstGeom prst="rect">
            <a:avLst/>
          </a:prstGeom>
        </p:spPr>
      </p:pic>
    </p:spTree>
  </p:cSld>
  <p:clrMapOvr>
    <a:masterClrMapping/>
  </p:clrMapOvr>
  <p:transition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Bell pepper</a:t>
            </a:r>
            <a:endParaRPr kumimoji="1" lang="ja-JP" altLang="en-US" dirty="0"/>
          </a:p>
        </p:txBody>
      </p:sp>
      <p:pic>
        <p:nvPicPr>
          <p:cNvPr id="13317" name="Picture 5"/>
          <p:cNvPicPr>
            <a:picLocks noChangeAspect="1" noChangeArrowheads="1"/>
          </p:cNvPicPr>
          <p:nvPr/>
        </p:nvPicPr>
        <p:blipFill>
          <a:blip r:embed="rId4" cstate="print">
            <a:clrChange>
              <a:clrFrom>
                <a:srgbClr val="400040"/>
              </a:clrFrom>
              <a:clrTo>
                <a:srgbClr val="400040">
                  <a:alpha val="0"/>
                </a:srgbClr>
              </a:clrTo>
            </a:clrChange>
          </a:blip>
          <a:srcRect/>
          <a:stretch>
            <a:fillRect/>
          </a:stretch>
        </p:blipFill>
        <p:spPr bwMode="auto">
          <a:xfrm>
            <a:off x="3995936" y="1088740"/>
            <a:ext cx="4848246" cy="5446540"/>
          </a:xfrm>
          <a:prstGeom prst="rect">
            <a:avLst/>
          </a:prstGeom>
          <a:noFill/>
          <a:ln w="9525">
            <a:noFill/>
            <a:miter lim="800000"/>
            <a:headEnd/>
            <a:tailEnd/>
          </a:ln>
        </p:spPr>
      </p:pic>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pPr/>
              <a:t>24</a:t>
            </a:fld>
            <a:endParaRPr kumimoji="1" lang="ja-JP" altLang="en-US"/>
          </a:p>
        </p:txBody>
      </p:sp>
      <p:pic>
        <p:nvPicPr>
          <p:cNvPr id="6" name="video_pepper.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5536" y="1916832"/>
            <a:ext cx="3287069" cy="3727884"/>
          </a:xfrm>
          <a:prstGeom prst="rect">
            <a:avLst/>
          </a:prstGeom>
        </p:spPr>
      </p:pic>
    </p:spTree>
  </p:cSld>
  <p:clrMapOvr>
    <a:masterClrMapping/>
  </p:clrMapOvr>
  <p:transition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C</a:t>
            </a:r>
            <a:r>
              <a:rPr kumimoji="1" lang="en-US" altLang="ja-JP" dirty="0" smtClean="0"/>
              <a:t>ucumber</a:t>
            </a:r>
            <a:endParaRPr kumimoji="1" lang="ja-JP" altLang="en-US" dirty="0"/>
          </a:p>
        </p:txBody>
      </p:sp>
      <p:pic>
        <p:nvPicPr>
          <p:cNvPr id="15364" name="Picture 4"/>
          <p:cNvPicPr>
            <a:picLocks noChangeAspect="1" noChangeArrowheads="1"/>
          </p:cNvPicPr>
          <p:nvPr/>
        </p:nvPicPr>
        <p:blipFill>
          <a:blip r:embed="rId4" cstate="print">
            <a:clrChange>
              <a:clrFrom>
                <a:srgbClr val="400040"/>
              </a:clrFrom>
              <a:clrTo>
                <a:srgbClr val="400040">
                  <a:alpha val="0"/>
                </a:srgbClr>
              </a:clrTo>
            </a:clrChange>
          </a:blip>
          <a:srcRect/>
          <a:stretch>
            <a:fillRect/>
          </a:stretch>
        </p:blipFill>
        <p:spPr bwMode="auto">
          <a:xfrm>
            <a:off x="4067944" y="1004376"/>
            <a:ext cx="4428492" cy="5651373"/>
          </a:xfrm>
          <a:prstGeom prst="rect">
            <a:avLst/>
          </a:prstGeom>
          <a:noFill/>
          <a:ln w="9525">
            <a:noFill/>
            <a:miter lim="800000"/>
            <a:headEnd/>
            <a:tailEnd/>
          </a:ln>
        </p:spPr>
      </p:pic>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pPr/>
              <a:t>25</a:t>
            </a:fld>
            <a:endParaRPr kumimoji="1" lang="ja-JP" altLang="en-US"/>
          </a:p>
        </p:txBody>
      </p:sp>
      <p:pic>
        <p:nvPicPr>
          <p:cNvPr id="10" name="video_cucumber.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9572" y="1412776"/>
            <a:ext cx="2340260" cy="4594110"/>
          </a:xfrm>
          <a:prstGeom prst="rect">
            <a:avLst/>
          </a:prstGeom>
        </p:spPr>
      </p:pic>
    </p:spTree>
  </p:cSld>
  <p:clrMapOvr>
    <a:masterClrMapping/>
  </p:clrMapOvr>
  <p:transition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3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0"/>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O</a:t>
            </a:r>
            <a:r>
              <a:rPr kumimoji="1" lang="en-US" altLang="ja-JP" dirty="0" smtClean="0"/>
              <a:t>kra</a:t>
            </a:r>
            <a:endParaRPr kumimoji="1" lang="ja-JP" altLang="en-US" dirty="0"/>
          </a:p>
        </p:txBody>
      </p:sp>
      <p:pic>
        <p:nvPicPr>
          <p:cNvPr id="16388" name="Picture 4"/>
          <p:cNvPicPr>
            <a:picLocks noChangeAspect="1" noChangeArrowheads="1"/>
          </p:cNvPicPr>
          <p:nvPr/>
        </p:nvPicPr>
        <p:blipFill>
          <a:blip r:embed="rId4" cstate="print">
            <a:clrChange>
              <a:clrFrom>
                <a:srgbClr val="400040"/>
              </a:clrFrom>
              <a:clrTo>
                <a:srgbClr val="400040">
                  <a:alpha val="0"/>
                </a:srgbClr>
              </a:clrTo>
            </a:clrChange>
          </a:blip>
          <a:srcRect/>
          <a:stretch>
            <a:fillRect/>
          </a:stretch>
        </p:blipFill>
        <p:spPr bwMode="auto">
          <a:xfrm>
            <a:off x="3707904" y="785825"/>
            <a:ext cx="5148572" cy="5481063"/>
          </a:xfrm>
          <a:prstGeom prst="rect">
            <a:avLst/>
          </a:prstGeom>
          <a:noFill/>
          <a:ln w="9525">
            <a:noFill/>
            <a:miter lim="800000"/>
            <a:headEnd/>
            <a:tailEnd/>
          </a:ln>
        </p:spPr>
      </p:pic>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pPr/>
              <a:t>26</a:t>
            </a:fld>
            <a:endParaRPr kumimoji="1" lang="ja-JP" altLang="en-US"/>
          </a:p>
        </p:txBody>
      </p:sp>
      <p:pic>
        <p:nvPicPr>
          <p:cNvPr id="6" name="video_okra.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55576" y="1232756"/>
            <a:ext cx="2232248" cy="5540179"/>
          </a:xfrm>
          <a:prstGeom prst="rect">
            <a:avLst/>
          </a:prstGeom>
        </p:spPr>
      </p:pic>
    </p:spTree>
  </p:cSld>
  <p:clrMapOvr>
    <a:masterClrMapping/>
  </p:clrMapOvr>
  <p:transition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en-US" altLang="ja-JP" dirty="0" smtClean="0"/>
              <a:t>F</a:t>
            </a:r>
            <a:r>
              <a:rPr kumimoji="1" lang="en-US" altLang="ja-JP" dirty="0" smtClean="0"/>
              <a:t>ruit bowl</a:t>
            </a:r>
            <a:endParaRPr kumimoji="1" lang="ja-JP" altLang="en-US" dirty="0"/>
          </a:p>
        </p:txBody>
      </p:sp>
      <p:pic>
        <p:nvPicPr>
          <p:cNvPr id="10243" name="Picture 3"/>
          <p:cNvPicPr>
            <a:picLocks noChangeAspect="1" noChangeArrowheads="1"/>
          </p:cNvPicPr>
          <p:nvPr/>
        </p:nvPicPr>
        <p:blipFill>
          <a:blip r:embed="rId3" cstate="print">
            <a:clrChange>
              <a:clrFrom>
                <a:srgbClr val="400040"/>
              </a:clrFrom>
              <a:clrTo>
                <a:srgbClr val="400040">
                  <a:alpha val="0"/>
                </a:srgbClr>
              </a:clrTo>
            </a:clrChange>
          </a:blip>
          <a:srcRect/>
          <a:stretch>
            <a:fillRect/>
          </a:stretch>
        </p:blipFill>
        <p:spPr bwMode="auto">
          <a:xfrm>
            <a:off x="827584" y="1196752"/>
            <a:ext cx="7416824" cy="5532669"/>
          </a:xfrm>
          <a:prstGeom prst="rect">
            <a:avLst/>
          </a:prstGeom>
          <a:noFill/>
          <a:ln w="9525">
            <a:noFill/>
            <a:miter lim="800000"/>
            <a:headEnd/>
            <a:tailEnd/>
          </a:ln>
        </p:spPr>
      </p:pic>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pPr/>
              <a:t>27</a:t>
            </a:fld>
            <a:endParaRPr kumimoji="1" lang="ja-JP" altLang="en-US"/>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Other than fruit</a:t>
            </a:r>
            <a:r>
              <a:rPr lang="ja-JP" altLang="en-US" dirty="0" smtClean="0"/>
              <a:t> </a:t>
            </a:r>
            <a:r>
              <a:rPr lang="en-US" altLang="ja-JP" dirty="0" smtClean="0"/>
              <a:t>&amp; vegetables</a:t>
            </a:r>
            <a:endParaRPr lang="ja-JP" altLang="en-US" dirty="0"/>
          </a:p>
        </p:txBody>
      </p:sp>
      <p:sp>
        <p:nvSpPr>
          <p:cNvPr id="10" name="スライド番号プレースホルダ 9"/>
          <p:cNvSpPr>
            <a:spLocks noGrp="1"/>
          </p:cNvSpPr>
          <p:nvPr>
            <p:ph type="sldNum" sz="quarter" idx="12"/>
          </p:nvPr>
        </p:nvSpPr>
        <p:spPr/>
        <p:txBody>
          <a:bodyPr/>
          <a:lstStyle/>
          <a:p>
            <a:fld id="{D2D8002D-B5B0-4BAC-B1F6-782DDCCE6D9C}" type="slidenum">
              <a:rPr lang="ja-JP" altLang="en-US" smtClean="0"/>
              <a:pPr/>
              <a:t>28</a:t>
            </a:fld>
            <a:endParaRPr lang="ja-JP" altLang="en-US"/>
          </a:p>
        </p:txBody>
      </p:sp>
      <p:pic>
        <p:nvPicPr>
          <p:cNvPr id="7173" name="Picture 5"/>
          <p:cNvPicPr>
            <a:picLocks noChangeAspect="1" noChangeArrowheads="1"/>
          </p:cNvPicPr>
          <p:nvPr/>
        </p:nvPicPr>
        <p:blipFill>
          <a:blip r:embed="rId3" cstate="print">
            <a:clrChange>
              <a:clrFrom>
                <a:srgbClr val="FFFFFF"/>
              </a:clrFrom>
              <a:clrTo>
                <a:srgbClr val="FFFFFF">
                  <a:alpha val="0"/>
                </a:srgbClr>
              </a:clrTo>
            </a:clrChange>
          </a:blip>
          <a:srcRect r="68421"/>
          <a:stretch>
            <a:fillRect/>
          </a:stretch>
        </p:blipFill>
        <p:spPr bwMode="auto">
          <a:xfrm>
            <a:off x="2015716" y="3537012"/>
            <a:ext cx="2321455" cy="3250133"/>
          </a:xfrm>
          <a:prstGeom prst="rect">
            <a:avLst/>
          </a:prstGeom>
          <a:noFill/>
          <a:ln w="9525">
            <a:noFill/>
            <a:miter lim="800000"/>
            <a:headEnd/>
            <a:tailEnd/>
          </a:ln>
        </p:spPr>
      </p:pic>
      <p:sp>
        <p:nvSpPr>
          <p:cNvPr id="8" name="テキスト ボックス 7"/>
          <p:cNvSpPr txBox="1"/>
          <p:nvPr/>
        </p:nvSpPr>
        <p:spPr>
          <a:xfrm>
            <a:off x="251520" y="1249596"/>
            <a:ext cx="1584176" cy="523220"/>
          </a:xfrm>
          <a:prstGeom prst="rect">
            <a:avLst/>
          </a:prstGeom>
          <a:noFill/>
        </p:spPr>
        <p:txBody>
          <a:bodyPr wrap="square" rtlCol="0">
            <a:spAutoFit/>
          </a:bodyPr>
          <a:lstStyle/>
          <a:p>
            <a:r>
              <a:rPr lang="en-US" altLang="ja-JP" sz="2800" dirty="0" smtClean="0"/>
              <a:t>V</a:t>
            </a:r>
            <a:r>
              <a:rPr kumimoji="1" lang="en-US" altLang="ja-JP" sz="2800" dirty="0" smtClean="0"/>
              <a:t>olcano</a:t>
            </a:r>
            <a:endParaRPr kumimoji="1" lang="ja-JP" altLang="en-US" sz="2800" dirty="0" smtClean="0"/>
          </a:p>
        </p:txBody>
      </p:sp>
      <p:sp>
        <p:nvSpPr>
          <p:cNvPr id="9" name="テキスト ボックス 8"/>
          <p:cNvSpPr txBox="1"/>
          <p:nvPr/>
        </p:nvSpPr>
        <p:spPr>
          <a:xfrm>
            <a:off x="251520" y="3841884"/>
            <a:ext cx="1512168" cy="523220"/>
          </a:xfrm>
          <a:prstGeom prst="rect">
            <a:avLst/>
          </a:prstGeom>
          <a:noFill/>
        </p:spPr>
        <p:txBody>
          <a:bodyPr wrap="square" rtlCol="0">
            <a:spAutoFit/>
          </a:bodyPr>
          <a:lstStyle/>
          <a:p>
            <a:r>
              <a:rPr lang="en-US" altLang="ja-JP" sz="2800" dirty="0" smtClean="0"/>
              <a:t>K</a:t>
            </a:r>
            <a:r>
              <a:rPr kumimoji="1" lang="en-US" altLang="ja-JP" sz="2800" dirty="0" smtClean="0"/>
              <a:t>idney</a:t>
            </a:r>
            <a:endParaRPr kumimoji="1" lang="ja-JP" altLang="en-US" sz="2800" dirty="0" smtClean="0"/>
          </a:p>
        </p:txBody>
      </p:sp>
      <p:pic>
        <p:nvPicPr>
          <p:cNvPr id="1026" name="Picture 2" descr="C:\Users\kenshi\Documents\material - presentations\asia2010\volcano_npr.png"/>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4860032" y="901128"/>
            <a:ext cx="3960440" cy="2707892"/>
          </a:xfrm>
          <a:prstGeom prst="rect">
            <a:avLst/>
          </a:prstGeom>
          <a:noFill/>
        </p:spPr>
      </p:pic>
      <p:pic>
        <p:nvPicPr>
          <p:cNvPr id="1027" name="Picture 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331640" y="1274010"/>
            <a:ext cx="3492388" cy="2167689"/>
          </a:xfrm>
          <a:prstGeom prst="rect">
            <a:avLst/>
          </a:prstGeom>
          <a:noFill/>
          <a:ln w="9525">
            <a:noFill/>
            <a:miter lim="800000"/>
            <a:headEnd/>
            <a:tailEnd/>
          </a:ln>
        </p:spPr>
      </p:pic>
      <p:pic>
        <p:nvPicPr>
          <p:cNvPr id="11" name="Picture 5"/>
          <p:cNvPicPr>
            <a:picLocks noChangeAspect="1" noChangeArrowheads="1"/>
          </p:cNvPicPr>
          <p:nvPr/>
        </p:nvPicPr>
        <p:blipFill>
          <a:blip r:embed="rId3" cstate="print">
            <a:clrChange>
              <a:clrFrom>
                <a:srgbClr val="FFFFFF"/>
              </a:clrFrom>
              <a:clrTo>
                <a:srgbClr val="FFFFFF">
                  <a:alpha val="0"/>
                </a:srgbClr>
              </a:clrTo>
            </a:clrChange>
          </a:blip>
          <a:srcRect l="69474"/>
          <a:stretch>
            <a:fillRect/>
          </a:stretch>
        </p:blipFill>
        <p:spPr bwMode="auto">
          <a:xfrm>
            <a:off x="5604291" y="3537012"/>
            <a:ext cx="2244073" cy="325013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Limitations</a:t>
            </a:r>
            <a:endParaRPr lang="ja-JP" altLang="en-US" dirty="0"/>
          </a:p>
        </p:txBody>
      </p:sp>
      <p:sp>
        <p:nvSpPr>
          <p:cNvPr id="3" name="コンテンツ プレースホルダ 2"/>
          <p:cNvSpPr>
            <a:spLocks noGrp="1"/>
          </p:cNvSpPr>
          <p:nvPr>
            <p:ph sz="half" idx="1"/>
          </p:nvPr>
        </p:nvSpPr>
        <p:spPr/>
        <p:txBody>
          <a:bodyPr/>
          <a:lstStyle/>
          <a:p>
            <a:r>
              <a:rPr lang="en-US" altLang="ja-JP" dirty="0" smtClean="0"/>
              <a:t>Lack texture details</a:t>
            </a:r>
          </a:p>
        </p:txBody>
      </p:sp>
      <p:sp>
        <p:nvSpPr>
          <p:cNvPr id="4" name="コンテンツ プレースホルダ 3"/>
          <p:cNvSpPr>
            <a:spLocks noGrp="1"/>
          </p:cNvSpPr>
          <p:nvPr>
            <p:ph sz="half" idx="2"/>
          </p:nvPr>
        </p:nvSpPr>
        <p:spPr/>
        <p:txBody>
          <a:bodyPr/>
          <a:lstStyle/>
          <a:p>
            <a:r>
              <a:rPr lang="en-US" altLang="ja-JP" dirty="0" smtClean="0"/>
              <a:t>No translucency</a:t>
            </a:r>
            <a:endParaRPr lang="ja-JP" altLang="en-US" dirty="0"/>
          </a:p>
        </p:txBody>
      </p:sp>
      <p:pic>
        <p:nvPicPr>
          <p:cNvPr id="3074" name="Picture 2" descr="C:\Users\kenshi\Pictures\fruits\watermelon\Watermelon-1.JPG"/>
          <p:cNvPicPr>
            <a:picLocks noChangeAspect="1" noChangeArrowheads="1"/>
          </p:cNvPicPr>
          <p:nvPr/>
        </p:nvPicPr>
        <p:blipFill>
          <a:blip r:embed="rId3" cstate="print">
            <a:lum bright="30000" contrast="30000"/>
          </a:blip>
          <a:srcRect l="6977" r="6105"/>
          <a:stretch>
            <a:fillRect/>
          </a:stretch>
        </p:blipFill>
        <p:spPr bwMode="auto">
          <a:xfrm>
            <a:off x="251519" y="2204864"/>
            <a:ext cx="4172557" cy="3600400"/>
          </a:xfrm>
          <a:prstGeom prst="rect">
            <a:avLst/>
          </a:prstGeom>
          <a:noFill/>
          <a:ln>
            <a:solidFill>
              <a:schemeClr val="tx1"/>
            </a:solidFill>
          </a:ln>
        </p:spPr>
      </p:pic>
      <p:pic>
        <p:nvPicPr>
          <p:cNvPr id="3077" name="Picture 5"/>
          <p:cNvPicPr>
            <a:picLocks noChangeAspect="1" noChangeArrowheads="1"/>
          </p:cNvPicPr>
          <p:nvPr/>
        </p:nvPicPr>
        <p:blipFill>
          <a:blip r:embed="rId4">
            <a:lum bright="10000" contrast="20000"/>
          </a:blip>
          <a:srcRect l="11941" r="15933" b="17314"/>
          <a:stretch>
            <a:fillRect/>
          </a:stretch>
        </p:blipFill>
        <p:spPr bwMode="auto">
          <a:xfrm>
            <a:off x="4680011" y="2204864"/>
            <a:ext cx="4186512" cy="3600400"/>
          </a:xfrm>
          <a:prstGeom prst="rect">
            <a:avLst/>
          </a:prstGeom>
          <a:noFill/>
          <a:ln w="9525">
            <a:solidFill>
              <a:schemeClr val="tx1"/>
            </a:solidFill>
            <a:miter lim="800000"/>
            <a:headEnd/>
            <a:tailEnd/>
          </a:ln>
        </p:spPr>
      </p:pic>
      <p:sp>
        <p:nvSpPr>
          <p:cNvPr id="17" name="スライド番号プレースホルダ 16"/>
          <p:cNvSpPr>
            <a:spLocks noGrp="1"/>
          </p:cNvSpPr>
          <p:nvPr>
            <p:ph type="sldNum" sz="quarter" idx="12"/>
          </p:nvPr>
        </p:nvSpPr>
        <p:spPr/>
        <p:txBody>
          <a:bodyPr/>
          <a:lstStyle/>
          <a:p>
            <a:fld id="{D2D8002D-B5B0-4BAC-B1F6-782DDCCE6D9C}" type="slidenum">
              <a:rPr kumimoji="1" lang="ja-JP" altLang="en-US" smtClean="0"/>
              <a:pPr/>
              <a:t>29</a:t>
            </a:fld>
            <a:endParaRPr kumimoji="1" lang="ja-JP"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Volumetric modeling is hard</a:t>
            </a:r>
            <a:endParaRPr kumimoji="1" lang="ja-JP" altLang="en-US" dirty="0"/>
          </a:p>
        </p:txBody>
      </p:sp>
      <p:sp>
        <p:nvSpPr>
          <p:cNvPr id="3" name="コンテンツ プレースホルダ 2"/>
          <p:cNvSpPr>
            <a:spLocks noGrp="1"/>
          </p:cNvSpPr>
          <p:nvPr>
            <p:ph idx="1"/>
          </p:nvPr>
        </p:nvSpPr>
        <p:spPr/>
        <p:txBody>
          <a:bodyPr/>
          <a:lstStyle/>
          <a:p>
            <a:r>
              <a:rPr kumimoji="1" lang="en-US" altLang="ja-JP" dirty="0" smtClean="0"/>
              <a:t>Hard to capture</a:t>
            </a:r>
          </a:p>
          <a:p>
            <a:endParaRPr kumimoji="1" lang="en-US" altLang="ja-JP" dirty="0" smtClean="0"/>
          </a:p>
          <a:p>
            <a:endParaRPr lang="en-US" altLang="ja-JP" dirty="0" smtClean="0"/>
          </a:p>
          <a:p>
            <a:endParaRPr kumimoji="1" lang="en-US" altLang="ja-JP" dirty="0" smtClean="0"/>
          </a:p>
          <a:p>
            <a:endParaRPr kumimoji="1" lang="en-US" altLang="ja-JP" dirty="0" smtClean="0"/>
          </a:p>
          <a:p>
            <a:r>
              <a:rPr kumimoji="1" lang="en-US" altLang="ja-JP" dirty="0" smtClean="0"/>
              <a:t>Hard to create</a:t>
            </a:r>
          </a:p>
          <a:p>
            <a:pPr lvl="1"/>
            <a:r>
              <a:rPr lang="en-US" altLang="ja-JP" dirty="0" smtClean="0"/>
              <a:t>“Painting” to voxels is painful</a:t>
            </a:r>
            <a:endParaRPr kumimoji="1" lang="ja-JP" altLang="en-US" dirty="0"/>
          </a:p>
        </p:txBody>
      </p:sp>
      <p:sp>
        <p:nvSpPr>
          <p:cNvPr id="4" name="スライド番号プレースホルダ 3"/>
          <p:cNvSpPr>
            <a:spLocks noGrp="1"/>
          </p:cNvSpPr>
          <p:nvPr>
            <p:ph type="sldNum" sz="quarter" idx="12"/>
          </p:nvPr>
        </p:nvSpPr>
        <p:spPr/>
        <p:txBody>
          <a:bodyPr/>
          <a:lstStyle/>
          <a:p>
            <a:fld id="{BE387D97-BE28-4FFD-BA13-A9D9CEA3CCD0}" type="slidenum">
              <a:rPr kumimoji="1" lang="ja-JP" altLang="en-US" smtClean="0"/>
              <a:pPr/>
              <a:t>3</a:t>
            </a:fld>
            <a:endParaRPr kumimoji="1" lang="ja-JP" altLang="en-US" dirty="0"/>
          </a:p>
        </p:txBody>
      </p:sp>
      <p:pic>
        <p:nvPicPr>
          <p:cNvPr id="5" name="Picture 2"/>
          <p:cNvPicPr>
            <a:picLocks noChangeAspect="1" noChangeArrowheads="1"/>
          </p:cNvPicPr>
          <p:nvPr/>
        </p:nvPicPr>
        <p:blipFill>
          <a:blip r:embed="rId3" cstate="print"/>
          <a:srcRect/>
          <a:stretch>
            <a:fillRect/>
          </a:stretch>
        </p:blipFill>
        <p:spPr bwMode="auto">
          <a:xfrm>
            <a:off x="611560" y="1988840"/>
            <a:ext cx="2989012" cy="1980220"/>
          </a:xfrm>
          <a:prstGeom prst="rect">
            <a:avLst/>
          </a:prstGeom>
          <a:noFill/>
          <a:ln w="9525">
            <a:noFill/>
            <a:miter lim="800000"/>
            <a:headEnd/>
            <a:tailEnd/>
          </a:ln>
        </p:spPr>
      </p:pic>
      <p:pic>
        <p:nvPicPr>
          <p:cNvPr id="6" name="Picture 3"/>
          <p:cNvPicPr>
            <a:picLocks noChangeAspect="1" noChangeArrowheads="1"/>
          </p:cNvPicPr>
          <p:nvPr/>
        </p:nvPicPr>
        <p:blipFill>
          <a:blip r:embed="rId4" cstate="print"/>
          <a:srcRect/>
          <a:stretch>
            <a:fillRect/>
          </a:stretch>
        </p:blipFill>
        <p:spPr bwMode="auto">
          <a:xfrm>
            <a:off x="3671900" y="1988840"/>
            <a:ext cx="2467854" cy="1980220"/>
          </a:xfrm>
          <a:prstGeom prst="rect">
            <a:avLst/>
          </a:prstGeom>
          <a:noFill/>
          <a:ln w="9525">
            <a:noFill/>
            <a:miter lim="800000"/>
            <a:headEnd/>
            <a:tailEnd/>
          </a:ln>
        </p:spPr>
      </p:pic>
      <p:pic>
        <p:nvPicPr>
          <p:cNvPr id="7" name="Picture 2"/>
          <p:cNvPicPr>
            <a:picLocks noChangeAspect="1" noChangeArrowheads="1"/>
          </p:cNvPicPr>
          <p:nvPr/>
        </p:nvPicPr>
        <p:blipFill>
          <a:blip r:embed="rId5" cstate="print"/>
          <a:srcRect/>
          <a:stretch>
            <a:fillRect/>
          </a:stretch>
        </p:blipFill>
        <p:spPr bwMode="auto">
          <a:xfrm>
            <a:off x="5763475" y="4293096"/>
            <a:ext cx="2768965" cy="2342324"/>
          </a:xfrm>
          <a:prstGeom prst="rect">
            <a:avLst/>
          </a:prstGeom>
          <a:noFill/>
          <a:ln w="9525">
            <a:noFill/>
            <a:miter lim="800000"/>
            <a:headEnd/>
            <a:tailEnd/>
          </a:ln>
        </p:spPr>
      </p:pic>
      <p:sp>
        <p:nvSpPr>
          <p:cNvPr id="9" name="テキスト ボックス 8"/>
          <p:cNvSpPr txBox="1"/>
          <p:nvPr/>
        </p:nvSpPr>
        <p:spPr>
          <a:xfrm>
            <a:off x="6336196" y="2438889"/>
            <a:ext cx="2447764" cy="954107"/>
          </a:xfrm>
          <a:prstGeom prst="rect">
            <a:avLst/>
          </a:prstGeom>
          <a:noFill/>
        </p:spPr>
        <p:txBody>
          <a:bodyPr wrap="square" rtlCol="0">
            <a:spAutoFit/>
          </a:bodyPr>
          <a:lstStyle/>
          <a:p>
            <a:pPr>
              <a:buFont typeface="Arial" pitchFamily="34" charset="0"/>
              <a:buChar char="•"/>
            </a:pPr>
            <a:r>
              <a:rPr kumimoji="1" lang="en-US" altLang="ja-JP" sz="2800" dirty="0" smtClean="0"/>
              <a:t> Large setup</a:t>
            </a:r>
          </a:p>
          <a:p>
            <a:pPr>
              <a:buFont typeface="Arial" pitchFamily="34" charset="0"/>
              <a:buChar char="•"/>
            </a:pPr>
            <a:r>
              <a:rPr lang="en-US" altLang="ja-JP" sz="2800" dirty="0" smtClean="0"/>
              <a:t> No color data</a:t>
            </a:r>
            <a:endParaRPr kumimoji="1" lang="ja-JP" altLang="en-US" sz="28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Future work</a:t>
            </a:r>
            <a:endParaRPr kumimoji="1" lang="ja-JP" altLang="en-US" dirty="0"/>
          </a:p>
        </p:txBody>
      </p:sp>
      <p:sp>
        <p:nvSpPr>
          <p:cNvPr id="3" name="コンテンツ プレースホルダ 2"/>
          <p:cNvSpPr>
            <a:spLocks noGrp="1"/>
          </p:cNvSpPr>
          <p:nvPr>
            <p:ph idx="1"/>
          </p:nvPr>
        </p:nvSpPr>
        <p:spPr/>
        <p:txBody>
          <a:bodyPr/>
          <a:lstStyle/>
          <a:p>
            <a:r>
              <a:rPr lang="en-US" altLang="ja-JP" dirty="0" smtClean="0"/>
              <a:t>M</a:t>
            </a:r>
            <a:r>
              <a:rPr kumimoji="1" lang="en-US" altLang="ja-JP" dirty="0" smtClean="0"/>
              <a:t>odeling UI for othe</a:t>
            </a:r>
            <a:r>
              <a:rPr lang="en-US" altLang="ja-JP" dirty="0" smtClean="0"/>
              <a:t>r classes of objects</a:t>
            </a:r>
          </a:p>
          <a:p>
            <a:endParaRPr kumimoji="1" lang="ja-JP" altLang="en-US" dirty="0"/>
          </a:p>
        </p:txBody>
      </p:sp>
      <p:sp>
        <p:nvSpPr>
          <p:cNvPr id="6" name="スライド番号プレースホルダ 5"/>
          <p:cNvSpPr>
            <a:spLocks noGrp="1"/>
          </p:cNvSpPr>
          <p:nvPr>
            <p:ph type="sldNum" sz="quarter" idx="12"/>
          </p:nvPr>
        </p:nvSpPr>
        <p:spPr/>
        <p:txBody>
          <a:bodyPr/>
          <a:lstStyle/>
          <a:p>
            <a:fld id="{BE387D97-BE28-4FFD-BA13-A9D9CEA3CCD0}" type="slidenum">
              <a:rPr kumimoji="1" lang="ja-JP" altLang="en-US" smtClean="0"/>
              <a:pPr/>
              <a:t>30</a:t>
            </a:fld>
            <a:endParaRPr kumimoji="1" lang="ja-JP" altLang="en-US" dirty="0"/>
          </a:p>
        </p:txBody>
      </p:sp>
      <p:pic>
        <p:nvPicPr>
          <p:cNvPr id="7174" name="Picture 6" descr="http://rad-medical.net/assets_c/2008/08/MRI_brain-thumb-238x253.jpg"/>
          <p:cNvPicPr>
            <a:picLocks noChangeAspect="1" noChangeArrowheads="1"/>
          </p:cNvPicPr>
          <p:nvPr/>
        </p:nvPicPr>
        <p:blipFill>
          <a:blip r:embed="rId3"/>
          <a:srcRect/>
          <a:stretch>
            <a:fillRect/>
          </a:stretch>
        </p:blipFill>
        <p:spPr bwMode="auto">
          <a:xfrm>
            <a:off x="372079" y="2204864"/>
            <a:ext cx="3371830" cy="3584342"/>
          </a:xfrm>
          <a:prstGeom prst="rect">
            <a:avLst/>
          </a:prstGeom>
          <a:noFill/>
        </p:spPr>
      </p:pic>
      <p:pic>
        <p:nvPicPr>
          <p:cNvPr id="7180" name="Picture 12" descr="http://www.eonet.ne.jp/~kishizushi/sabazushim1.jpg"/>
          <p:cNvPicPr>
            <a:picLocks noChangeAspect="1" noChangeArrowheads="1"/>
          </p:cNvPicPr>
          <p:nvPr/>
        </p:nvPicPr>
        <p:blipFill>
          <a:blip r:embed="rId4"/>
          <a:srcRect/>
          <a:stretch>
            <a:fillRect/>
          </a:stretch>
        </p:blipFill>
        <p:spPr bwMode="auto">
          <a:xfrm>
            <a:off x="3981129" y="2207410"/>
            <a:ext cx="4731331" cy="3548499"/>
          </a:xfrm>
          <a:prstGeom prst="rect">
            <a:avLst/>
          </a:prstGeom>
          <a:noFill/>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Future work</a:t>
            </a:r>
            <a:endParaRPr kumimoji="1" lang="ja-JP" altLang="en-US" dirty="0"/>
          </a:p>
        </p:txBody>
      </p:sp>
      <p:sp>
        <p:nvSpPr>
          <p:cNvPr id="3" name="コンテンツ プレースホルダ 2"/>
          <p:cNvSpPr>
            <a:spLocks noGrp="1"/>
          </p:cNvSpPr>
          <p:nvPr>
            <p:ph idx="1"/>
          </p:nvPr>
        </p:nvSpPr>
        <p:spPr/>
        <p:txBody>
          <a:bodyPr/>
          <a:lstStyle/>
          <a:p>
            <a:r>
              <a:rPr lang="en-US" altLang="ja-JP" dirty="0" smtClean="0"/>
              <a:t>C</a:t>
            </a:r>
            <a:r>
              <a:rPr kumimoji="1" lang="en-US" altLang="ja-JP" dirty="0" smtClean="0"/>
              <a:t>onvert scanned data to Diffusion Surfaces</a:t>
            </a:r>
          </a:p>
        </p:txBody>
      </p:sp>
      <p:pic>
        <p:nvPicPr>
          <p:cNvPr id="1026" name="Picture 2" descr="C:\Users\kenshi\Documents\projects\VolumeVectorization\insideinsides.blogspot.com\gif\pumpkin\9008726104c9f861a3a223.gif"/>
          <p:cNvPicPr>
            <a:picLocks noChangeAspect="1" noChangeArrowheads="1" noCrop="1"/>
          </p:cNvPicPr>
          <p:nvPr/>
        </p:nvPicPr>
        <p:blipFill>
          <a:blip r:embed="rId3" cstate="print"/>
          <a:srcRect/>
          <a:stretch>
            <a:fillRect/>
          </a:stretch>
        </p:blipFill>
        <p:spPr bwMode="auto">
          <a:xfrm>
            <a:off x="611560" y="2522513"/>
            <a:ext cx="3110635" cy="2981657"/>
          </a:xfrm>
          <a:prstGeom prst="rect">
            <a:avLst/>
          </a:prstGeom>
          <a:noFill/>
        </p:spPr>
      </p:pic>
      <p:pic>
        <p:nvPicPr>
          <p:cNvPr id="1027" name="Picture 3" descr="C:\Users\kenshi\Documents\projects\VolumeVectorization\insideinsides.blogspot.com\gif\watermelon\6h5l3t.gif"/>
          <p:cNvPicPr>
            <a:picLocks noChangeAspect="1" noChangeArrowheads="1" noCrop="1"/>
          </p:cNvPicPr>
          <p:nvPr/>
        </p:nvPicPr>
        <p:blipFill>
          <a:blip r:embed="rId4" cstate="print"/>
          <a:srcRect/>
          <a:stretch>
            <a:fillRect/>
          </a:stretch>
        </p:blipFill>
        <p:spPr bwMode="auto">
          <a:xfrm>
            <a:off x="4312918" y="2522513"/>
            <a:ext cx="4147514" cy="2963588"/>
          </a:xfrm>
          <a:prstGeom prst="rect">
            <a:avLst/>
          </a:prstGeom>
          <a:noFill/>
        </p:spPr>
      </p:pic>
      <p:sp>
        <p:nvSpPr>
          <p:cNvPr id="6" name="テキスト ボックス 5"/>
          <p:cNvSpPr txBox="1"/>
          <p:nvPr/>
        </p:nvSpPr>
        <p:spPr>
          <a:xfrm>
            <a:off x="899592" y="5546849"/>
            <a:ext cx="7128792" cy="523220"/>
          </a:xfrm>
          <a:prstGeom prst="rect">
            <a:avLst/>
          </a:prstGeom>
          <a:noFill/>
        </p:spPr>
        <p:txBody>
          <a:bodyPr wrap="square" rtlCol="0">
            <a:spAutoFit/>
          </a:bodyPr>
          <a:lstStyle/>
          <a:p>
            <a:pPr algn="ctr"/>
            <a:r>
              <a:rPr lang="en-US" altLang="ja-JP" sz="2800" i="1" dirty="0" smtClean="0"/>
              <a:t>i</a:t>
            </a:r>
            <a:r>
              <a:rPr kumimoji="1" lang="en-US" altLang="ja-JP" sz="2800" i="1" dirty="0" smtClean="0"/>
              <a:t>mages from </a:t>
            </a:r>
            <a:r>
              <a:rPr kumimoji="1" lang="en-US" altLang="ja-JP" sz="2800" i="1" dirty="0" smtClean="0">
                <a:hlinkClick r:id="rId5"/>
              </a:rPr>
              <a:t>insideinsides.blogspot.com</a:t>
            </a:r>
            <a:endParaRPr kumimoji="1" lang="ja-JP" altLang="en-US" sz="2800" i="1" dirty="0" smtClean="0"/>
          </a:p>
        </p:txBody>
      </p:sp>
      <p:sp>
        <p:nvSpPr>
          <p:cNvPr id="9" name="スライド番号プレースホルダ 8"/>
          <p:cNvSpPr>
            <a:spLocks noGrp="1"/>
          </p:cNvSpPr>
          <p:nvPr>
            <p:ph type="sldNum" sz="quarter" idx="12"/>
          </p:nvPr>
        </p:nvSpPr>
        <p:spPr/>
        <p:txBody>
          <a:bodyPr/>
          <a:lstStyle/>
          <a:p>
            <a:fld id="{BE387D97-BE28-4FFD-BA13-A9D9CEA3CCD0}" type="slidenum">
              <a:rPr kumimoji="1" lang="ja-JP" altLang="en-US" smtClean="0"/>
              <a:pPr/>
              <a:t>31</a:t>
            </a:fld>
            <a:endParaRPr kumimoji="1" lang="ja-JP" altLang="en-US" dirty="0"/>
          </a:p>
        </p:txBody>
      </p:sp>
      <p:sp>
        <p:nvSpPr>
          <p:cNvPr id="10" name="テキスト ボックス 9"/>
          <p:cNvSpPr txBox="1"/>
          <p:nvPr/>
        </p:nvSpPr>
        <p:spPr>
          <a:xfrm>
            <a:off x="1115616" y="2060848"/>
            <a:ext cx="2232248" cy="461665"/>
          </a:xfrm>
          <a:prstGeom prst="rect">
            <a:avLst/>
          </a:prstGeom>
          <a:noFill/>
        </p:spPr>
        <p:txBody>
          <a:bodyPr wrap="square" rtlCol="0">
            <a:spAutoFit/>
          </a:bodyPr>
          <a:lstStyle/>
          <a:p>
            <a:pPr algn="ctr"/>
            <a:r>
              <a:rPr lang="en-US" altLang="ja-JP" sz="2400" dirty="0" smtClean="0"/>
              <a:t>pumpkin</a:t>
            </a:r>
            <a:endParaRPr kumimoji="1" lang="ja-JP" altLang="en-US" sz="2400" dirty="0"/>
          </a:p>
        </p:txBody>
      </p:sp>
      <p:sp>
        <p:nvSpPr>
          <p:cNvPr id="11" name="テキスト ボックス 10"/>
          <p:cNvSpPr txBox="1"/>
          <p:nvPr/>
        </p:nvSpPr>
        <p:spPr>
          <a:xfrm>
            <a:off x="5292080" y="2060848"/>
            <a:ext cx="2232248" cy="461665"/>
          </a:xfrm>
          <a:prstGeom prst="rect">
            <a:avLst/>
          </a:prstGeom>
          <a:noFill/>
        </p:spPr>
        <p:txBody>
          <a:bodyPr wrap="square" rtlCol="0">
            <a:spAutoFit/>
          </a:bodyPr>
          <a:lstStyle/>
          <a:p>
            <a:pPr algn="ctr"/>
            <a:r>
              <a:rPr kumimoji="1" lang="en-US" altLang="ja-JP" sz="2400" dirty="0" smtClean="0"/>
              <a:t>watermelon</a:t>
            </a:r>
            <a:endParaRPr kumimoji="1" lang="ja-JP" altLang="en-US" sz="2400" dirty="0"/>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C</a:t>
            </a:r>
            <a:r>
              <a:rPr kumimoji="1" lang="en-US" altLang="ja-JP" dirty="0" smtClean="0"/>
              <a:t>onclusion</a:t>
            </a:r>
            <a:endParaRPr kumimoji="1" lang="ja-JP" altLang="en-US" dirty="0"/>
          </a:p>
        </p:txBody>
      </p:sp>
      <p:sp>
        <p:nvSpPr>
          <p:cNvPr id="3" name="コンテンツ プレースホルダ 2"/>
          <p:cNvSpPr>
            <a:spLocks noGrp="1"/>
          </p:cNvSpPr>
          <p:nvPr>
            <p:ph idx="1"/>
          </p:nvPr>
        </p:nvSpPr>
        <p:spPr/>
        <p:txBody>
          <a:bodyPr>
            <a:normAutofit/>
          </a:bodyPr>
          <a:lstStyle/>
          <a:p>
            <a:r>
              <a:rPr lang="en-US" altLang="ja-JP" dirty="0" smtClean="0"/>
              <a:t>M</a:t>
            </a:r>
            <a:r>
              <a:rPr kumimoji="1" lang="en-US" altLang="ja-JP" dirty="0" smtClean="0"/>
              <a:t>otivation:</a:t>
            </a:r>
          </a:p>
          <a:p>
            <a:pPr lvl="1"/>
            <a:r>
              <a:rPr lang="en-US" altLang="ja-JP" dirty="0" smtClean="0"/>
              <a:t>Interactive freeform</a:t>
            </a:r>
            <a:br>
              <a:rPr lang="en-US" altLang="ja-JP" dirty="0" smtClean="0"/>
            </a:br>
            <a:r>
              <a:rPr lang="en-US" altLang="ja-JP" dirty="0" smtClean="0"/>
              <a:t>cutting </a:t>
            </a:r>
            <a:r>
              <a:rPr lang="en-US" altLang="ja-JP" smtClean="0"/>
              <a:t>of fruit</a:t>
            </a:r>
            <a:endParaRPr lang="en-US" altLang="ja-JP" dirty="0" smtClean="0"/>
          </a:p>
          <a:p>
            <a:pPr lvl="1"/>
            <a:endParaRPr kumimoji="1" lang="en-US" altLang="ja-JP" dirty="0" smtClean="0"/>
          </a:p>
          <a:p>
            <a:r>
              <a:rPr lang="en-US" altLang="ja-JP" dirty="0" smtClean="0"/>
              <a:t>Contributions:</a:t>
            </a:r>
          </a:p>
          <a:p>
            <a:pPr lvl="1"/>
            <a:r>
              <a:rPr lang="en-US" altLang="ja-JP" dirty="0" smtClean="0"/>
              <a:t>Diffusion Surfaces</a:t>
            </a:r>
            <a:br>
              <a:rPr lang="en-US" altLang="ja-JP" dirty="0" smtClean="0"/>
            </a:br>
            <a:r>
              <a:rPr lang="en-US" altLang="ja-JP" dirty="0" smtClean="0"/>
              <a:t> representation</a:t>
            </a:r>
          </a:p>
          <a:p>
            <a:pPr lvl="1"/>
            <a:endParaRPr lang="en-US" altLang="ja-JP" dirty="0" smtClean="0"/>
          </a:p>
          <a:p>
            <a:pPr lvl="1"/>
            <a:r>
              <a:rPr lang="en-US" altLang="ja-JP" dirty="0" smtClean="0"/>
              <a:t>Sketch-based interface</a:t>
            </a:r>
            <a:br>
              <a:rPr lang="en-US" altLang="ja-JP" dirty="0" smtClean="0"/>
            </a:br>
            <a:r>
              <a:rPr lang="en-US" altLang="ja-JP" dirty="0" smtClean="0"/>
              <a:t> for modeling fruit</a:t>
            </a:r>
          </a:p>
        </p:txBody>
      </p:sp>
      <p:sp>
        <p:nvSpPr>
          <p:cNvPr id="4" name="スライド番号プレースホルダ 3"/>
          <p:cNvSpPr>
            <a:spLocks noGrp="1"/>
          </p:cNvSpPr>
          <p:nvPr>
            <p:ph type="sldNum" sz="quarter" idx="12"/>
          </p:nvPr>
        </p:nvSpPr>
        <p:spPr/>
        <p:txBody>
          <a:bodyPr/>
          <a:lstStyle/>
          <a:p>
            <a:fld id="{BE387D97-BE28-4FFD-BA13-A9D9CEA3CCD0}" type="slidenum">
              <a:rPr kumimoji="1" lang="ja-JP" altLang="en-US" smtClean="0"/>
              <a:pPr/>
              <a:t>32</a:t>
            </a:fld>
            <a:endParaRPr kumimoji="1" lang="ja-JP" altLang="en-US" dirty="0"/>
          </a:p>
        </p:txBody>
      </p:sp>
      <p:grpSp>
        <p:nvGrpSpPr>
          <p:cNvPr id="21" name="グループ化 20"/>
          <p:cNvGrpSpPr/>
          <p:nvPr/>
        </p:nvGrpSpPr>
        <p:grpSpPr>
          <a:xfrm>
            <a:off x="4463988" y="3212976"/>
            <a:ext cx="4284476" cy="1543011"/>
            <a:chOff x="5993631" y="3428355"/>
            <a:chExt cx="3061394" cy="1002951"/>
          </a:xfrm>
        </p:grpSpPr>
        <p:pic>
          <p:nvPicPr>
            <p:cNvPr id="5"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993631" y="3428355"/>
              <a:ext cx="1368152" cy="998858"/>
            </a:xfrm>
            <a:prstGeom prst="rect">
              <a:avLst/>
            </a:prstGeom>
            <a:noFill/>
            <a:ln w="9525">
              <a:noFill/>
              <a:miter lim="800000"/>
              <a:headEnd/>
              <a:tailEnd/>
            </a:ln>
          </p:spPr>
        </p:pic>
        <p:pic>
          <p:nvPicPr>
            <p:cNvPr id="6"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668344" y="3429000"/>
              <a:ext cx="1386681" cy="1002306"/>
            </a:xfrm>
            <a:prstGeom prst="rect">
              <a:avLst/>
            </a:prstGeom>
            <a:noFill/>
            <a:ln w="9525">
              <a:noFill/>
              <a:miter lim="800000"/>
              <a:headEnd/>
              <a:tailEnd/>
            </a:ln>
          </p:spPr>
        </p:pic>
        <p:sp>
          <p:nvSpPr>
            <p:cNvPr id="8" name="右矢印 7"/>
            <p:cNvSpPr/>
            <p:nvPr/>
          </p:nvSpPr>
          <p:spPr>
            <a:xfrm>
              <a:off x="7391742" y="3746748"/>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4824028" y="5085184"/>
            <a:ext cx="3492388" cy="1501090"/>
            <a:chOff x="6156176" y="5348290"/>
            <a:chExt cx="2448272" cy="961030"/>
          </a:xfrm>
        </p:grpSpPr>
        <p:pic>
          <p:nvPicPr>
            <p:cNvPr id="5122" name="Picture 2"/>
            <p:cNvPicPr>
              <a:picLocks noChangeAspect="1" noChangeArrowheads="1"/>
            </p:cNvPicPr>
            <p:nvPr/>
          </p:nvPicPr>
          <p:blipFill>
            <a:blip r:embed="rId5"/>
            <a:srcRect/>
            <a:stretch>
              <a:fillRect/>
            </a:stretch>
          </p:blipFill>
          <p:spPr bwMode="auto">
            <a:xfrm>
              <a:off x="6156176" y="5348290"/>
              <a:ext cx="1152128" cy="961030"/>
            </a:xfrm>
            <a:prstGeom prst="rect">
              <a:avLst/>
            </a:prstGeom>
            <a:noFill/>
            <a:ln w="9525">
              <a:solidFill>
                <a:schemeClr val="tx1"/>
              </a:solidFill>
              <a:miter lim="800000"/>
              <a:headEnd/>
              <a:tailEnd/>
            </a:ln>
          </p:spPr>
        </p:pic>
        <p:pic>
          <p:nvPicPr>
            <p:cNvPr id="5124" name="Picture 4"/>
            <p:cNvPicPr>
              <a:picLocks noChangeAspect="1" noChangeArrowheads="1"/>
            </p:cNvPicPr>
            <p:nvPr/>
          </p:nvPicPr>
          <p:blipFill>
            <a:blip r:embed="rId6"/>
            <a:srcRect/>
            <a:stretch>
              <a:fillRect/>
            </a:stretch>
          </p:blipFill>
          <p:spPr bwMode="auto">
            <a:xfrm>
              <a:off x="7419120" y="5355545"/>
              <a:ext cx="1185328" cy="953775"/>
            </a:xfrm>
            <a:prstGeom prst="rect">
              <a:avLst/>
            </a:prstGeom>
            <a:noFill/>
            <a:ln w="9525">
              <a:solidFill>
                <a:schemeClr val="tx1"/>
              </a:solidFill>
              <a:miter lim="800000"/>
              <a:headEnd/>
              <a:tailEnd/>
            </a:ln>
          </p:spPr>
        </p:pic>
      </p:grpSp>
      <p:grpSp>
        <p:nvGrpSpPr>
          <p:cNvPr id="19" name="グループ化 18"/>
          <p:cNvGrpSpPr/>
          <p:nvPr/>
        </p:nvGrpSpPr>
        <p:grpSpPr>
          <a:xfrm>
            <a:off x="4392488" y="1160748"/>
            <a:ext cx="4608004" cy="1909290"/>
            <a:chOff x="5132367" y="1795464"/>
            <a:chExt cx="3167296" cy="1333226"/>
          </a:xfrm>
        </p:grpSpPr>
        <p:pic>
          <p:nvPicPr>
            <p:cNvPr id="11" name="Picture 3"/>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7080814" y="2341541"/>
              <a:ext cx="1207473" cy="787149"/>
            </a:xfrm>
            <a:prstGeom prst="rect">
              <a:avLst/>
            </a:prstGeom>
            <a:noFill/>
            <a:ln w="9525">
              <a:noFill/>
              <a:miter lim="800000"/>
              <a:headEnd/>
              <a:tailEnd/>
            </a:ln>
          </p:spPr>
        </p:pic>
        <p:pic>
          <p:nvPicPr>
            <p:cNvPr id="12" name="Picture 5"/>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7053979" y="1795464"/>
              <a:ext cx="1245684" cy="624116"/>
            </a:xfrm>
            <a:prstGeom prst="rect">
              <a:avLst/>
            </a:prstGeom>
            <a:noFill/>
            <a:ln w="9525">
              <a:noFill/>
              <a:miter lim="800000"/>
              <a:headEnd/>
              <a:tailEnd/>
            </a:ln>
          </p:spPr>
        </p:pic>
        <p:pic>
          <p:nvPicPr>
            <p:cNvPr id="13" name="Picture 2"/>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5132367" y="1917163"/>
              <a:ext cx="1245684" cy="1049534"/>
            </a:xfrm>
            <a:prstGeom prst="rect">
              <a:avLst/>
            </a:prstGeom>
            <a:noFill/>
            <a:ln w="9525">
              <a:noFill/>
              <a:miter lim="800000"/>
              <a:headEnd/>
              <a:tailEnd/>
            </a:ln>
          </p:spPr>
        </p:pic>
        <p:sp>
          <p:nvSpPr>
            <p:cNvPr id="16" name="フリーフォーム 15"/>
            <p:cNvSpPr/>
            <p:nvPr/>
          </p:nvSpPr>
          <p:spPr>
            <a:xfrm>
              <a:off x="6436428" y="2439948"/>
              <a:ext cx="119995" cy="212131"/>
            </a:xfrm>
            <a:custGeom>
              <a:avLst/>
              <a:gdLst>
                <a:gd name="connsiteX0" fmla="*/ 4762 w 264318"/>
                <a:gd name="connsiteY0" fmla="*/ 0 h 457200"/>
                <a:gd name="connsiteX1" fmla="*/ 0 w 264318"/>
                <a:gd name="connsiteY1" fmla="*/ 390525 h 457200"/>
                <a:gd name="connsiteX2" fmla="*/ 78581 w 264318"/>
                <a:gd name="connsiteY2" fmla="*/ 309562 h 457200"/>
                <a:gd name="connsiteX3" fmla="*/ 147637 w 264318"/>
                <a:gd name="connsiteY3" fmla="*/ 454818 h 457200"/>
                <a:gd name="connsiteX4" fmla="*/ 192881 w 264318"/>
                <a:gd name="connsiteY4" fmla="*/ 457200 h 457200"/>
                <a:gd name="connsiteX5" fmla="*/ 228600 w 264318"/>
                <a:gd name="connsiteY5" fmla="*/ 426243 h 457200"/>
                <a:gd name="connsiteX6" fmla="*/ 145256 w 264318"/>
                <a:gd name="connsiteY6" fmla="*/ 276225 h 457200"/>
                <a:gd name="connsiteX7" fmla="*/ 264318 w 264318"/>
                <a:gd name="connsiteY7" fmla="*/ 278606 h 457200"/>
                <a:gd name="connsiteX8" fmla="*/ 4762 w 264318"/>
                <a:gd name="connsiteY8" fmla="*/ 0 h 457200"/>
                <a:gd name="connsiteX0" fmla="*/ 4762 w 264318"/>
                <a:gd name="connsiteY0" fmla="*/ 0 h 457200"/>
                <a:gd name="connsiteX1" fmla="*/ 0 w 264318"/>
                <a:gd name="connsiteY1" fmla="*/ 390525 h 457200"/>
                <a:gd name="connsiteX2" fmla="*/ 78581 w 264318"/>
                <a:gd name="connsiteY2" fmla="*/ 309562 h 457200"/>
                <a:gd name="connsiteX3" fmla="*/ 147637 w 264318"/>
                <a:gd name="connsiteY3" fmla="*/ 454818 h 457200"/>
                <a:gd name="connsiteX4" fmla="*/ 192881 w 264318"/>
                <a:gd name="connsiteY4" fmla="*/ 457200 h 457200"/>
                <a:gd name="connsiteX5" fmla="*/ 228600 w 264318"/>
                <a:gd name="connsiteY5" fmla="*/ 426243 h 457200"/>
                <a:gd name="connsiteX6" fmla="*/ 144016 w 264318"/>
                <a:gd name="connsiteY6" fmla="*/ 288032 h 457200"/>
                <a:gd name="connsiteX7" fmla="*/ 264318 w 264318"/>
                <a:gd name="connsiteY7" fmla="*/ 278606 h 457200"/>
                <a:gd name="connsiteX8" fmla="*/ 4762 w 264318"/>
                <a:gd name="connsiteY8" fmla="*/ 0 h 457200"/>
                <a:gd name="connsiteX0" fmla="*/ 4762 w 264318"/>
                <a:gd name="connsiteY0" fmla="*/ 0 h 457200"/>
                <a:gd name="connsiteX1" fmla="*/ 0 w 264318"/>
                <a:gd name="connsiteY1" fmla="*/ 390525 h 457200"/>
                <a:gd name="connsiteX2" fmla="*/ 78581 w 264318"/>
                <a:gd name="connsiteY2" fmla="*/ 309562 h 457200"/>
                <a:gd name="connsiteX3" fmla="*/ 147637 w 264318"/>
                <a:gd name="connsiteY3" fmla="*/ 454818 h 457200"/>
                <a:gd name="connsiteX4" fmla="*/ 192881 w 264318"/>
                <a:gd name="connsiteY4" fmla="*/ 457200 h 457200"/>
                <a:gd name="connsiteX5" fmla="*/ 228600 w 264318"/>
                <a:gd name="connsiteY5" fmla="*/ 426243 h 457200"/>
                <a:gd name="connsiteX6" fmla="*/ 153541 w 264318"/>
                <a:gd name="connsiteY6" fmla="*/ 283270 h 457200"/>
                <a:gd name="connsiteX7" fmla="*/ 264318 w 264318"/>
                <a:gd name="connsiteY7" fmla="*/ 278606 h 457200"/>
                <a:gd name="connsiteX8" fmla="*/ 4762 w 264318"/>
                <a:gd name="connsiteY8"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318" h="457200">
                  <a:moveTo>
                    <a:pt x="4762" y="0"/>
                  </a:moveTo>
                  <a:cubicBezTo>
                    <a:pt x="3175" y="130175"/>
                    <a:pt x="1587" y="260350"/>
                    <a:pt x="0" y="390525"/>
                  </a:cubicBezTo>
                  <a:lnTo>
                    <a:pt x="78581" y="309562"/>
                  </a:lnTo>
                  <a:lnTo>
                    <a:pt x="147637" y="454818"/>
                  </a:lnTo>
                  <a:lnTo>
                    <a:pt x="192881" y="457200"/>
                  </a:lnTo>
                  <a:lnTo>
                    <a:pt x="228600" y="426243"/>
                  </a:lnTo>
                  <a:lnTo>
                    <a:pt x="153541" y="283270"/>
                  </a:lnTo>
                  <a:lnTo>
                    <a:pt x="264318" y="278606"/>
                  </a:lnTo>
                  <a:lnTo>
                    <a:pt x="4762" y="0"/>
                  </a:ln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7" name="フリーフォーム 16"/>
            <p:cNvSpPr/>
            <p:nvPr/>
          </p:nvSpPr>
          <p:spPr>
            <a:xfrm>
              <a:off x="5142502" y="2438400"/>
              <a:ext cx="1272586" cy="50301"/>
            </a:xfrm>
            <a:custGeom>
              <a:avLst/>
              <a:gdLst>
                <a:gd name="connsiteX0" fmla="*/ 0 w 2491740"/>
                <a:gd name="connsiteY0" fmla="*/ 68580 h 87443"/>
                <a:gd name="connsiteX1" fmla="*/ 548640 w 2491740"/>
                <a:gd name="connsiteY1" fmla="*/ 68580 h 87443"/>
                <a:gd name="connsiteX2" fmla="*/ 594360 w 2491740"/>
                <a:gd name="connsiteY2" fmla="*/ 57150 h 87443"/>
                <a:gd name="connsiteX3" fmla="*/ 651510 w 2491740"/>
                <a:gd name="connsiteY3" fmla="*/ 45720 h 87443"/>
                <a:gd name="connsiteX4" fmla="*/ 685800 w 2491740"/>
                <a:gd name="connsiteY4" fmla="*/ 34290 h 87443"/>
                <a:gd name="connsiteX5" fmla="*/ 857250 w 2491740"/>
                <a:gd name="connsiteY5" fmla="*/ 11430 h 87443"/>
                <a:gd name="connsiteX6" fmla="*/ 1291590 w 2491740"/>
                <a:gd name="connsiteY6" fmla="*/ 22860 h 87443"/>
                <a:gd name="connsiteX7" fmla="*/ 1543050 w 2491740"/>
                <a:gd name="connsiteY7" fmla="*/ 34290 h 87443"/>
                <a:gd name="connsiteX8" fmla="*/ 2114550 w 2491740"/>
                <a:gd name="connsiteY8" fmla="*/ 45720 h 87443"/>
                <a:gd name="connsiteX9" fmla="*/ 2354580 w 2491740"/>
                <a:gd name="connsiteY9" fmla="*/ 22860 h 87443"/>
                <a:gd name="connsiteX10" fmla="*/ 2388870 w 2491740"/>
                <a:gd name="connsiteY10" fmla="*/ 11430 h 87443"/>
                <a:gd name="connsiteX11" fmla="*/ 2491740 w 2491740"/>
                <a:gd name="connsiteY11" fmla="*/ 0 h 87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1740" h="87443">
                  <a:moveTo>
                    <a:pt x="0" y="68580"/>
                  </a:moveTo>
                  <a:cubicBezTo>
                    <a:pt x="258039" y="85783"/>
                    <a:pt x="199673" y="87443"/>
                    <a:pt x="548640" y="68580"/>
                  </a:cubicBezTo>
                  <a:cubicBezTo>
                    <a:pt x="564326" y="67732"/>
                    <a:pt x="579025" y="60558"/>
                    <a:pt x="594360" y="57150"/>
                  </a:cubicBezTo>
                  <a:cubicBezTo>
                    <a:pt x="613325" y="52936"/>
                    <a:pt x="632663" y="50432"/>
                    <a:pt x="651510" y="45720"/>
                  </a:cubicBezTo>
                  <a:cubicBezTo>
                    <a:pt x="663199" y="42798"/>
                    <a:pt x="674111" y="37212"/>
                    <a:pt x="685800" y="34290"/>
                  </a:cubicBezTo>
                  <a:cubicBezTo>
                    <a:pt x="748931" y="18507"/>
                    <a:pt x="785833" y="18572"/>
                    <a:pt x="857250" y="11430"/>
                  </a:cubicBezTo>
                  <a:lnTo>
                    <a:pt x="1291590" y="22860"/>
                  </a:lnTo>
                  <a:cubicBezTo>
                    <a:pt x="1375450" y="25655"/>
                    <a:pt x="1459176" y="31960"/>
                    <a:pt x="1543050" y="34290"/>
                  </a:cubicBezTo>
                  <a:lnTo>
                    <a:pt x="2114550" y="45720"/>
                  </a:lnTo>
                  <a:cubicBezTo>
                    <a:pt x="2184156" y="40748"/>
                    <a:pt x="2280720" y="37632"/>
                    <a:pt x="2354580" y="22860"/>
                  </a:cubicBezTo>
                  <a:cubicBezTo>
                    <a:pt x="2366394" y="20497"/>
                    <a:pt x="2376986" y="13411"/>
                    <a:pt x="2388870" y="11430"/>
                  </a:cubicBezTo>
                  <a:cubicBezTo>
                    <a:pt x="2422902" y="5758"/>
                    <a:pt x="2491740" y="0"/>
                    <a:pt x="2491740" y="0"/>
                  </a:cubicBezTo>
                </a:path>
              </a:pathLst>
            </a:custGeom>
            <a:ln w="381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右矢印 17"/>
            <p:cNvSpPr/>
            <p:nvPr/>
          </p:nvSpPr>
          <p:spPr>
            <a:xfrm>
              <a:off x="6660232" y="2348880"/>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A</a:t>
            </a:r>
            <a:r>
              <a:rPr kumimoji="1" lang="en-US" altLang="ja-JP" dirty="0" smtClean="0"/>
              <a:t>cknowledgements</a:t>
            </a:r>
            <a:endParaRPr kumimoji="1" lang="ja-JP" altLang="en-US" dirty="0"/>
          </a:p>
        </p:txBody>
      </p:sp>
      <p:sp>
        <p:nvSpPr>
          <p:cNvPr id="3" name="コンテンツ プレースホルダ 2"/>
          <p:cNvSpPr>
            <a:spLocks noGrp="1"/>
          </p:cNvSpPr>
          <p:nvPr>
            <p:ph idx="1"/>
          </p:nvPr>
        </p:nvSpPr>
        <p:spPr/>
        <p:txBody>
          <a:bodyPr>
            <a:normAutofit fontScale="92500" lnSpcReduction="10000"/>
          </a:bodyPr>
          <a:lstStyle/>
          <a:p>
            <a:r>
              <a:rPr kumimoji="1" lang="en-US" altLang="ja-JP" dirty="0" smtClean="0"/>
              <a:t>Wilmot Li &amp; Doug DeCarlo</a:t>
            </a:r>
          </a:p>
          <a:p>
            <a:pPr lvl="1">
              <a:buNone/>
            </a:pPr>
            <a:r>
              <a:rPr lang="en-US" altLang="ja-JP" dirty="0" smtClean="0"/>
              <a:t>(suggestions on NPR techniques)</a:t>
            </a:r>
          </a:p>
          <a:p>
            <a:r>
              <a:rPr kumimoji="1" lang="en-US" altLang="ja-JP" dirty="0" smtClean="0"/>
              <a:t>Murphy Stein</a:t>
            </a:r>
          </a:p>
          <a:p>
            <a:pPr lvl="1">
              <a:buNone/>
            </a:pPr>
            <a:r>
              <a:rPr kumimoji="1" lang="en-US" altLang="ja-JP" dirty="0" smtClean="0"/>
              <a:t>(video voiceover)</a:t>
            </a:r>
          </a:p>
          <a:p>
            <a:r>
              <a:rPr kumimoji="1" lang="en-US" altLang="ja-JP" dirty="0" smtClean="0"/>
              <a:t>SIGGRAPH reviewers</a:t>
            </a:r>
          </a:p>
          <a:p>
            <a:pPr lvl="2"/>
            <a:endParaRPr lang="en-US" altLang="ja-JP" dirty="0" smtClean="0"/>
          </a:p>
          <a:p>
            <a:r>
              <a:rPr lang="en-US" altLang="ja-JP" dirty="0" smtClean="0"/>
              <a:t>Funding support:</a:t>
            </a:r>
          </a:p>
          <a:p>
            <a:pPr lvl="1"/>
            <a:r>
              <a:rPr kumimoji="1" lang="en-US" altLang="ja-JP" dirty="0" smtClean="0"/>
              <a:t>JSPS Fellowship</a:t>
            </a:r>
          </a:p>
          <a:p>
            <a:pPr lvl="2"/>
            <a:r>
              <a:rPr kumimoji="1" lang="en-US" altLang="ja-JP" dirty="0" smtClean="0"/>
              <a:t>Excellent Young Researchers Overseas Visit Program</a:t>
            </a:r>
          </a:p>
          <a:p>
            <a:pPr lvl="1"/>
            <a:r>
              <a:rPr kumimoji="1" lang="en-US" altLang="ja-JP" dirty="0" smtClean="0"/>
              <a:t>NYU URCF</a:t>
            </a:r>
            <a:endParaRPr kumimoji="1" lang="ja-JP" altLang="en-US" dirty="0" smtClean="0"/>
          </a:p>
          <a:p>
            <a:pPr lvl="1"/>
            <a:r>
              <a:rPr lang="en-US" altLang="ja-JP" dirty="0" smtClean="0"/>
              <a:t>NSF (IIS-0905502, IIS-0916845)</a:t>
            </a:r>
          </a:p>
          <a:p>
            <a:pPr lvl="1"/>
            <a:r>
              <a:rPr lang="en-US" altLang="ja-JP" dirty="0" smtClean="0"/>
              <a:t>JST ERATO</a:t>
            </a:r>
            <a:endParaRPr kumimoji="1" lang="en-US" altLang="ja-JP" dirty="0" smtClean="0"/>
          </a:p>
        </p:txBody>
      </p:sp>
      <p:sp>
        <p:nvSpPr>
          <p:cNvPr id="4" name="スライド番号プレースホルダ 3"/>
          <p:cNvSpPr>
            <a:spLocks noGrp="1"/>
          </p:cNvSpPr>
          <p:nvPr>
            <p:ph type="sldNum" sz="quarter" idx="12"/>
          </p:nvPr>
        </p:nvSpPr>
        <p:spPr/>
        <p:txBody>
          <a:bodyPr/>
          <a:lstStyle/>
          <a:p>
            <a:fld id="{BE387D97-BE28-4FFD-BA13-A9D9CEA3CCD0}" type="slidenum">
              <a:rPr kumimoji="1" lang="ja-JP" altLang="en-US" smtClean="0"/>
              <a:pPr/>
              <a:t>33</a:t>
            </a:fld>
            <a:endParaRPr kumimoji="1" lang="ja-JP" altLang="en-US" dirty="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Thank you!</a:t>
            </a:r>
            <a:endParaRPr lang="ja-JP" altLang="en-US" dirty="0"/>
          </a:p>
        </p:txBody>
      </p:sp>
      <p:sp>
        <p:nvSpPr>
          <p:cNvPr id="13" name="スライド番号プレースホルダ 12"/>
          <p:cNvSpPr>
            <a:spLocks noGrp="1"/>
          </p:cNvSpPr>
          <p:nvPr>
            <p:ph type="sldNum" sz="quarter" idx="12"/>
          </p:nvPr>
        </p:nvSpPr>
        <p:spPr/>
        <p:txBody>
          <a:bodyPr/>
          <a:lstStyle/>
          <a:p>
            <a:fld id="{D2D8002D-B5B0-4BAC-B1F6-782DDCCE6D9C}" type="slidenum">
              <a:rPr lang="ja-JP" altLang="en-US" smtClean="0"/>
              <a:pPr/>
              <a:t>34</a:t>
            </a:fld>
            <a:endParaRPr lang="ja-JP" altLang="en-US"/>
          </a:p>
        </p:txBody>
      </p:sp>
      <p:pic>
        <p:nvPicPr>
          <p:cNvPr id="6" name="Picture 7" descr="C:\Documents and Settings\kenshi\My Documents\material - videos\asia2010 - DiffusionSurfaces\still\capture_61906.bmp"/>
          <p:cNvPicPr>
            <a:picLocks noChangeAspect="1" noChangeArrowheads="1"/>
          </p:cNvPicPr>
          <p:nvPr/>
        </p:nvPicPr>
        <p:blipFill>
          <a:blip r:embed="rId3" cstate="print">
            <a:clrChange>
              <a:clrFrom>
                <a:srgbClr val="FFFFFF"/>
              </a:clrFrom>
              <a:clrTo>
                <a:srgbClr val="FFFFFF">
                  <a:alpha val="0"/>
                </a:srgbClr>
              </a:clrTo>
            </a:clrChange>
          </a:blip>
          <a:srcRect l="11880" t="8640" r="12522" b="4962"/>
          <a:stretch>
            <a:fillRect/>
          </a:stretch>
        </p:blipFill>
        <p:spPr bwMode="auto">
          <a:xfrm>
            <a:off x="179512" y="1844823"/>
            <a:ext cx="2592288" cy="2221961"/>
          </a:xfrm>
          <a:prstGeom prst="rect">
            <a:avLst/>
          </a:prstGeom>
          <a:noFill/>
        </p:spPr>
      </p:pic>
      <p:pic>
        <p:nvPicPr>
          <p:cNvPr id="8" name="Picture 9" descr="C:\Documents and Settings\kenshi\My Documents\material - videos\asia2010 - DiffusionSurfaces\still\capture_736937.bmp"/>
          <p:cNvPicPr>
            <a:picLocks noChangeAspect="1" noChangeArrowheads="1"/>
          </p:cNvPicPr>
          <p:nvPr/>
        </p:nvPicPr>
        <p:blipFill>
          <a:blip r:embed="rId4" cstate="print">
            <a:clrChange>
              <a:clrFrom>
                <a:srgbClr val="FFFFFF"/>
              </a:clrFrom>
              <a:clrTo>
                <a:srgbClr val="FFFFFF">
                  <a:alpha val="0"/>
                </a:srgbClr>
              </a:clrTo>
            </a:clrChange>
          </a:blip>
          <a:srcRect l="14055" t="2880" r="20066" b="6402"/>
          <a:stretch>
            <a:fillRect/>
          </a:stretch>
        </p:blipFill>
        <p:spPr bwMode="auto">
          <a:xfrm>
            <a:off x="143508" y="4325559"/>
            <a:ext cx="2304256" cy="2379805"/>
          </a:xfrm>
          <a:prstGeom prst="rect">
            <a:avLst/>
          </a:prstGeom>
          <a:noFill/>
        </p:spPr>
      </p:pic>
      <p:pic>
        <p:nvPicPr>
          <p:cNvPr id="9" name="Picture 10" descr="C:\Documents and Settings\kenshi\My Documents\material - videos\asia2010 - DiffusionSurfaces\still\capture_957750.bmp"/>
          <p:cNvPicPr>
            <a:picLocks noChangeAspect="1" noChangeArrowheads="1"/>
          </p:cNvPicPr>
          <p:nvPr/>
        </p:nvPicPr>
        <p:blipFill>
          <a:blip r:embed="rId5" cstate="print">
            <a:clrChange>
              <a:clrFrom>
                <a:srgbClr val="FFFFFF"/>
              </a:clrFrom>
              <a:clrTo>
                <a:srgbClr val="FFFFFF">
                  <a:alpha val="0"/>
                </a:srgbClr>
              </a:clrTo>
            </a:clrChange>
          </a:blip>
          <a:srcRect l="20270" t="8108" r="22973" b="6757"/>
          <a:stretch>
            <a:fillRect/>
          </a:stretch>
        </p:blipFill>
        <p:spPr bwMode="auto">
          <a:xfrm>
            <a:off x="2735796" y="4041068"/>
            <a:ext cx="2124236" cy="2389766"/>
          </a:xfrm>
          <a:prstGeom prst="rect">
            <a:avLst/>
          </a:prstGeom>
          <a:noFill/>
        </p:spPr>
      </p:pic>
      <p:pic>
        <p:nvPicPr>
          <p:cNvPr id="10" name="Picture 11" descr="C:\Documents and Settings\kenshi\My Documents\material - videos\asia2010 - DiffusionSurfaces\still\capture_861421.bmp"/>
          <p:cNvPicPr>
            <a:picLocks noChangeAspect="1" noChangeArrowheads="1"/>
          </p:cNvPicPr>
          <p:nvPr/>
        </p:nvPicPr>
        <p:blipFill>
          <a:blip r:embed="rId6" cstate="print">
            <a:clrChange>
              <a:clrFrom>
                <a:srgbClr val="FFFFFF"/>
              </a:clrFrom>
              <a:clrTo>
                <a:srgbClr val="FFFFFF">
                  <a:alpha val="0"/>
                </a:srgbClr>
              </a:clrTo>
            </a:clrChange>
          </a:blip>
          <a:srcRect l="29646" t="1318" r="21931" b="-1457"/>
          <a:stretch>
            <a:fillRect/>
          </a:stretch>
        </p:blipFill>
        <p:spPr bwMode="auto">
          <a:xfrm>
            <a:off x="7050591" y="3429000"/>
            <a:ext cx="1949901" cy="3024336"/>
          </a:xfrm>
          <a:prstGeom prst="rect">
            <a:avLst/>
          </a:prstGeom>
          <a:noFill/>
        </p:spPr>
      </p:pic>
      <p:pic>
        <p:nvPicPr>
          <p:cNvPr id="11" name="Picture 12" descr="C:\Documents and Settings\kenshi\My Documents\material - videos\asia2010 - DiffusionSurfaces\still\capture_515781.bmp"/>
          <p:cNvPicPr>
            <a:picLocks noChangeAspect="1" noChangeArrowheads="1"/>
          </p:cNvPicPr>
          <p:nvPr/>
        </p:nvPicPr>
        <p:blipFill>
          <a:blip r:embed="rId7" cstate="print">
            <a:clrChange>
              <a:clrFrom>
                <a:srgbClr val="FFFFFF"/>
              </a:clrFrom>
              <a:clrTo>
                <a:srgbClr val="FFFFFF">
                  <a:alpha val="0"/>
                </a:srgbClr>
              </a:clrTo>
            </a:clrChange>
          </a:blip>
          <a:srcRect l="28658" t="1318" r="19955" b="5586"/>
          <a:stretch>
            <a:fillRect/>
          </a:stretch>
        </p:blipFill>
        <p:spPr bwMode="auto">
          <a:xfrm>
            <a:off x="4932039" y="3320988"/>
            <a:ext cx="1907847" cy="2592288"/>
          </a:xfrm>
          <a:prstGeom prst="rect">
            <a:avLst/>
          </a:prstGeom>
          <a:noFill/>
        </p:spPr>
      </p:pic>
      <p:pic>
        <p:nvPicPr>
          <p:cNvPr id="12" name="Picture 14" descr="C:\Documents and Settings\kenshi\My Documents\material - videos\asia2010 - DiffusionSurfaces\still\capture_630875.bmp"/>
          <p:cNvPicPr>
            <a:picLocks noChangeAspect="1" noChangeArrowheads="1"/>
          </p:cNvPicPr>
          <p:nvPr/>
        </p:nvPicPr>
        <p:blipFill>
          <a:blip r:embed="rId8" cstate="print">
            <a:clrChange>
              <a:clrFrom>
                <a:srgbClr val="FFFFFF"/>
              </a:clrFrom>
              <a:clrTo>
                <a:srgbClr val="FFFFFF">
                  <a:alpha val="0"/>
                </a:srgbClr>
              </a:clrTo>
            </a:clrChange>
          </a:blip>
          <a:srcRect l="12193" t="1626" r="12208" b="4079"/>
          <a:stretch>
            <a:fillRect/>
          </a:stretch>
        </p:blipFill>
        <p:spPr bwMode="auto">
          <a:xfrm>
            <a:off x="6444208" y="1088739"/>
            <a:ext cx="2376264" cy="2222957"/>
          </a:xfrm>
          <a:prstGeom prst="rect">
            <a:avLst/>
          </a:prstGeom>
          <a:noFill/>
        </p:spPr>
      </p:pic>
      <p:pic>
        <p:nvPicPr>
          <p:cNvPr id="14" name="Picture 2" descr="C:\Users\kenshi\Documents\material - presentations\asia2010\volcano_npr.png"/>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2843808" y="1340768"/>
            <a:ext cx="3492388" cy="2387868"/>
          </a:xfrm>
          <a:prstGeom prst="rect">
            <a:avLst/>
          </a:prstGeom>
          <a:noFill/>
        </p:spPr>
      </p:pic>
      <p:sp>
        <p:nvSpPr>
          <p:cNvPr id="15" name="テキスト ボックス 14"/>
          <p:cNvSpPr txBox="1"/>
          <p:nvPr/>
        </p:nvSpPr>
        <p:spPr>
          <a:xfrm>
            <a:off x="3382852" y="332656"/>
            <a:ext cx="5761148" cy="707886"/>
          </a:xfrm>
          <a:prstGeom prst="rect">
            <a:avLst/>
          </a:prstGeom>
          <a:noFill/>
        </p:spPr>
        <p:txBody>
          <a:bodyPr wrap="square" rtlCol="0">
            <a:spAutoFit/>
          </a:bodyPr>
          <a:lstStyle/>
          <a:p>
            <a:r>
              <a:rPr lang="en-US" altLang="ja-JP" sz="2000" dirty="0" smtClean="0">
                <a:hlinkClick r:id="rId10"/>
              </a:rPr>
              <a:t>www-ui.is.s.u-tokyo.ac.jp/~</a:t>
            </a:r>
            <a:r>
              <a:rPr lang="en-US" altLang="ja-JP" sz="2000" dirty="0" err="1" smtClean="0">
                <a:hlinkClick r:id="rId10"/>
              </a:rPr>
              <a:t>kenshi</a:t>
            </a:r>
            <a:r>
              <a:rPr lang="en-US" altLang="ja-JP" sz="2000" dirty="0" smtClean="0">
                <a:hlinkClick r:id="rId10"/>
              </a:rPr>
              <a:t>/</a:t>
            </a:r>
            <a:r>
              <a:rPr lang="en-US" altLang="ja-JP" sz="2000" dirty="0" err="1" smtClean="0">
                <a:hlinkClick r:id="rId10"/>
              </a:rPr>
              <a:t>DiffusionSurfaces</a:t>
            </a:r>
            <a:endParaRPr lang="en-US" altLang="ja-JP" sz="2000" dirty="0" smtClean="0"/>
          </a:p>
          <a:p>
            <a:r>
              <a:rPr lang="en-US" altLang="ja-JP" sz="2000" dirty="0" smtClean="0">
                <a:hlinkClick r:id="rId11"/>
              </a:rPr>
              <a:t>kenshi84@gmail.com</a:t>
            </a:r>
            <a:endParaRPr lang="en-US" altLang="ja-JP" sz="2000" dirty="0" smtClean="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Previous approach: texture synthesis</a:t>
            </a:r>
            <a:endParaRPr lang="ja-JP" altLang="en-US" dirty="0"/>
          </a:p>
        </p:txBody>
      </p:sp>
      <p:sp>
        <p:nvSpPr>
          <p:cNvPr id="3" name="コンテンツ プレースホルダ 2"/>
          <p:cNvSpPr>
            <a:spLocks noGrp="1"/>
          </p:cNvSpPr>
          <p:nvPr>
            <p:ph idx="1"/>
          </p:nvPr>
        </p:nvSpPr>
        <p:spPr>
          <a:xfrm>
            <a:off x="251520" y="3645024"/>
            <a:ext cx="8640960" cy="3096344"/>
          </a:xfrm>
        </p:spPr>
        <p:txBody>
          <a:bodyPr>
            <a:noAutofit/>
          </a:bodyPr>
          <a:lstStyle/>
          <a:p>
            <a:r>
              <a:rPr lang="en-US" altLang="ja-JP" dirty="0" smtClean="0"/>
              <a:t>Cannot handle global structures</a:t>
            </a:r>
          </a:p>
          <a:p>
            <a:pPr lvl="2"/>
            <a:endParaRPr lang="en-US" altLang="ja-JP" dirty="0" smtClean="0"/>
          </a:p>
          <a:p>
            <a:pPr lvl="2"/>
            <a:endParaRPr lang="en-US" altLang="ja-JP" dirty="0" smtClean="0"/>
          </a:p>
          <a:p>
            <a:pPr lvl="2"/>
            <a:endParaRPr lang="en-US" altLang="ja-JP" dirty="0" smtClean="0"/>
          </a:p>
          <a:p>
            <a:pPr lvl="2"/>
            <a:endParaRPr lang="en-US" altLang="ja-JP" dirty="0" smtClean="0"/>
          </a:p>
          <a:p>
            <a:r>
              <a:rPr lang="en-US" altLang="ja-JP" dirty="0" smtClean="0"/>
              <a:t>Not much control in the synthesis process</a:t>
            </a:r>
          </a:p>
        </p:txBody>
      </p:sp>
      <p:sp>
        <p:nvSpPr>
          <p:cNvPr id="14" name="スライド番号プレースホルダ 13"/>
          <p:cNvSpPr>
            <a:spLocks noGrp="1"/>
          </p:cNvSpPr>
          <p:nvPr>
            <p:ph type="sldNum" sz="quarter" idx="12"/>
          </p:nvPr>
        </p:nvSpPr>
        <p:spPr/>
        <p:txBody>
          <a:bodyPr/>
          <a:lstStyle/>
          <a:p>
            <a:fld id="{BE387D97-BE28-4FFD-BA13-A9D9CEA3CCD0}" type="slidenum">
              <a:rPr lang="ja-JP" altLang="en-US" smtClean="0"/>
              <a:pPr/>
              <a:t>4</a:t>
            </a:fld>
            <a:endParaRPr lang="ja-JP" altLang="en-US" dirty="0"/>
          </a:p>
        </p:txBody>
      </p:sp>
      <p:pic>
        <p:nvPicPr>
          <p:cNvPr id="4" name="Picture 7"/>
          <p:cNvPicPr>
            <a:picLocks noChangeAspect="1" noChangeArrowheads="1"/>
          </p:cNvPicPr>
          <p:nvPr/>
        </p:nvPicPr>
        <p:blipFill>
          <a:blip r:embed="rId3" cstate="print"/>
          <a:stretch>
            <a:fillRect/>
          </a:stretch>
        </p:blipFill>
        <p:spPr bwMode="auto">
          <a:xfrm>
            <a:off x="413538" y="1232756"/>
            <a:ext cx="1674186" cy="1976023"/>
          </a:xfrm>
          <a:prstGeom prst="rect">
            <a:avLst/>
          </a:prstGeom>
          <a:noFill/>
          <a:ln>
            <a:noFill/>
          </a:ln>
        </p:spPr>
      </p:pic>
      <p:pic>
        <p:nvPicPr>
          <p:cNvPr id="5" name="Picture 7"/>
          <p:cNvPicPr>
            <a:picLocks noChangeAspect="1" noChangeArrowheads="1"/>
          </p:cNvPicPr>
          <p:nvPr/>
        </p:nvPicPr>
        <p:blipFill>
          <a:blip r:embed="rId4" cstate="print"/>
          <a:srcRect l="10930" t="11905" r="14382" b="8726"/>
          <a:stretch>
            <a:fillRect/>
          </a:stretch>
        </p:blipFill>
        <p:spPr bwMode="auto">
          <a:xfrm>
            <a:off x="4824028" y="1248562"/>
            <a:ext cx="2124236" cy="2072426"/>
          </a:xfrm>
          <a:prstGeom prst="rect">
            <a:avLst/>
          </a:prstGeom>
          <a:noFill/>
          <a:ln>
            <a:noFill/>
          </a:ln>
        </p:spPr>
      </p:pic>
      <p:pic>
        <p:nvPicPr>
          <p:cNvPr id="10" name="Picture 4" descr="C:\Documents and Settings\kenshi\My Documents\material - videos\asia2010 - DiffusionSurfaces\still\objects-tomato.png"/>
          <p:cNvPicPr>
            <a:picLocks noChangeAspect="1" noChangeArrowheads="1"/>
          </p:cNvPicPr>
          <p:nvPr/>
        </p:nvPicPr>
        <p:blipFill>
          <a:blip r:embed="rId5" cstate="print"/>
          <a:srcRect/>
          <a:stretch>
            <a:fillRect/>
          </a:stretch>
        </p:blipFill>
        <p:spPr bwMode="auto">
          <a:xfrm>
            <a:off x="431540" y="4192514"/>
            <a:ext cx="1677586" cy="1708588"/>
          </a:xfrm>
          <a:prstGeom prst="rect">
            <a:avLst/>
          </a:prstGeom>
          <a:noFill/>
        </p:spPr>
      </p:pic>
      <p:pic>
        <p:nvPicPr>
          <p:cNvPr id="11" name="Picture 4" descr="C:\Users\kenshi\Pictures\fruits\strawberry\1202685223_00m3.jpg"/>
          <p:cNvPicPr>
            <a:picLocks noChangeAspect="1" noChangeArrowheads="1"/>
          </p:cNvPicPr>
          <p:nvPr/>
        </p:nvPicPr>
        <p:blipFill>
          <a:blip r:embed="rId6" cstate="print"/>
          <a:srcRect/>
          <a:stretch>
            <a:fillRect/>
          </a:stretch>
        </p:blipFill>
        <p:spPr bwMode="auto">
          <a:xfrm>
            <a:off x="2303748" y="4222056"/>
            <a:ext cx="1811791" cy="1715050"/>
          </a:xfrm>
          <a:prstGeom prst="rect">
            <a:avLst/>
          </a:prstGeom>
          <a:noFill/>
        </p:spPr>
      </p:pic>
      <p:pic>
        <p:nvPicPr>
          <p:cNvPr id="12" name="Picture 2" descr="C:\Users\kenshi\Pictures\fruits\apple\20081129_557342.jpg"/>
          <p:cNvPicPr>
            <a:picLocks noChangeAspect="1" noChangeArrowheads="1"/>
          </p:cNvPicPr>
          <p:nvPr/>
        </p:nvPicPr>
        <p:blipFill>
          <a:blip r:embed="rId7" cstate="print"/>
          <a:srcRect/>
          <a:stretch>
            <a:fillRect/>
          </a:stretch>
        </p:blipFill>
        <p:spPr bwMode="auto">
          <a:xfrm>
            <a:off x="4391980" y="4245042"/>
            <a:ext cx="2082958" cy="1704238"/>
          </a:xfrm>
          <a:prstGeom prst="rect">
            <a:avLst/>
          </a:prstGeom>
          <a:noFill/>
        </p:spPr>
      </p:pic>
      <p:pic>
        <p:nvPicPr>
          <p:cNvPr id="13" name="Picture 3" descr="C:\Users\kenshi\Pictures\fruits\persimmon\Persimmon-oliv2.jpg"/>
          <p:cNvPicPr>
            <a:picLocks noChangeAspect="1" noChangeArrowheads="1"/>
          </p:cNvPicPr>
          <p:nvPr/>
        </p:nvPicPr>
        <p:blipFill>
          <a:blip r:embed="rId8" cstate="print"/>
          <a:srcRect/>
          <a:stretch>
            <a:fillRect/>
          </a:stretch>
        </p:blipFill>
        <p:spPr bwMode="auto">
          <a:xfrm>
            <a:off x="6768244" y="4233888"/>
            <a:ext cx="1872208" cy="1703734"/>
          </a:xfrm>
          <a:prstGeom prst="rect">
            <a:avLst/>
          </a:prstGeom>
          <a:noFill/>
        </p:spPr>
      </p:pic>
      <p:sp>
        <p:nvSpPr>
          <p:cNvPr id="15" name="テキスト ボックス 14"/>
          <p:cNvSpPr txBox="1"/>
          <p:nvPr/>
        </p:nvSpPr>
        <p:spPr>
          <a:xfrm>
            <a:off x="4932040" y="3212976"/>
            <a:ext cx="1980220" cy="461665"/>
          </a:xfrm>
          <a:prstGeom prst="rect">
            <a:avLst/>
          </a:prstGeom>
          <a:noFill/>
        </p:spPr>
        <p:txBody>
          <a:bodyPr wrap="square" rtlCol="0">
            <a:spAutoFit/>
          </a:bodyPr>
          <a:lstStyle/>
          <a:p>
            <a:pPr algn="ctr"/>
            <a:r>
              <a:rPr kumimoji="1" lang="en-US" altLang="ja-JP" sz="2400" dirty="0" smtClean="0"/>
              <a:t>[Kopf 2007]</a:t>
            </a:r>
            <a:endParaRPr kumimoji="1" lang="ja-JP" altLang="en-US" sz="2400" dirty="0"/>
          </a:p>
        </p:txBody>
      </p:sp>
      <p:sp>
        <p:nvSpPr>
          <p:cNvPr id="17" name="テキスト ボックス 16"/>
          <p:cNvSpPr txBox="1"/>
          <p:nvPr/>
        </p:nvSpPr>
        <p:spPr>
          <a:xfrm>
            <a:off x="107504" y="3212976"/>
            <a:ext cx="2304256" cy="461665"/>
          </a:xfrm>
          <a:prstGeom prst="rect">
            <a:avLst/>
          </a:prstGeom>
          <a:noFill/>
        </p:spPr>
        <p:txBody>
          <a:bodyPr wrap="square" rtlCol="0">
            <a:spAutoFit/>
          </a:bodyPr>
          <a:lstStyle/>
          <a:p>
            <a:pPr algn="ctr"/>
            <a:r>
              <a:rPr kumimoji="1" lang="en-US" altLang="ja-JP" sz="2400" dirty="0" smtClean="0"/>
              <a:t>[Perlin 1985]</a:t>
            </a:r>
            <a:endParaRPr kumimoji="1" lang="ja-JP" altLang="en-US" sz="2400" dirty="0"/>
          </a:p>
        </p:txBody>
      </p:sp>
      <p:sp>
        <p:nvSpPr>
          <p:cNvPr id="18" name="テキスト ボックス 17"/>
          <p:cNvSpPr txBox="1"/>
          <p:nvPr/>
        </p:nvSpPr>
        <p:spPr>
          <a:xfrm>
            <a:off x="6768244" y="3212976"/>
            <a:ext cx="2304256" cy="461665"/>
          </a:xfrm>
          <a:prstGeom prst="rect">
            <a:avLst/>
          </a:prstGeom>
          <a:noFill/>
        </p:spPr>
        <p:txBody>
          <a:bodyPr wrap="square" rtlCol="0">
            <a:spAutoFit/>
          </a:bodyPr>
          <a:lstStyle/>
          <a:p>
            <a:pPr algn="ctr"/>
            <a:r>
              <a:rPr kumimoji="1" lang="en-US" altLang="ja-JP" sz="2400" dirty="0" smtClean="0"/>
              <a:t>[Takayama 2008]</a:t>
            </a:r>
            <a:endParaRPr kumimoji="1" lang="ja-JP" altLang="en-US" sz="2400" dirty="0"/>
          </a:p>
        </p:txBody>
      </p:sp>
      <p:grpSp>
        <p:nvGrpSpPr>
          <p:cNvPr id="7" name="グループ化 91"/>
          <p:cNvGrpSpPr/>
          <p:nvPr/>
        </p:nvGrpSpPr>
        <p:grpSpPr>
          <a:xfrm>
            <a:off x="636732" y="4462093"/>
            <a:ext cx="1265382" cy="1247486"/>
            <a:chOff x="636732" y="4382655"/>
            <a:chExt cx="1265382" cy="1247486"/>
          </a:xfrm>
        </p:grpSpPr>
        <p:sp>
          <p:nvSpPr>
            <p:cNvPr id="27" name="フリーフォーム 26"/>
            <p:cNvSpPr/>
            <p:nvPr/>
          </p:nvSpPr>
          <p:spPr>
            <a:xfrm>
              <a:off x="1338118" y="4382655"/>
              <a:ext cx="563996" cy="1041977"/>
            </a:xfrm>
            <a:custGeom>
              <a:avLst/>
              <a:gdLst>
                <a:gd name="connsiteX0" fmla="*/ 88900 w 563996"/>
                <a:gd name="connsiteY0" fmla="*/ 660400 h 1041977"/>
                <a:gd name="connsiteX1" fmla="*/ 327891 w 563996"/>
                <a:gd name="connsiteY1" fmla="*/ 902854 h 1041977"/>
                <a:gd name="connsiteX2" fmla="*/ 390237 w 563996"/>
                <a:gd name="connsiteY2" fmla="*/ 965200 h 1041977"/>
                <a:gd name="connsiteX3" fmla="*/ 462973 w 563996"/>
                <a:gd name="connsiteY3" fmla="*/ 996372 h 1041977"/>
                <a:gd name="connsiteX4" fmla="*/ 559955 w 563996"/>
                <a:gd name="connsiteY4" fmla="*/ 691572 h 1041977"/>
                <a:gd name="connsiteX5" fmla="*/ 438727 w 563996"/>
                <a:gd name="connsiteY5" fmla="*/ 269009 h 1041977"/>
                <a:gd name="connsiteX6" fmla="*/ 127000 w 563996"/>
                <a:gd name="connsiteY6" fmla="*/ 40409 h 1041977"/>
                <a:gd name="connsiteX7" fmla="*/ 26555 w 563996"/>
                <a:gd name="connsiteY7" fmla="*/ 47336 h 1041977"/>
                <a:gd name="connsiteX8" fmla="*/ 16164 w 563996"/>
                <a:gd name="connsiteY8" fmla="*/ 324427 h 1041977"/>
                <a:gd name="connsiteX9" fmla="*/ 12700 w 563996"/>
                <a:gd name="connsiteY9" fmla="*/ 490681 h 1041977"/>
                <a:gd name="connsiteX10" fmla="*/ 92364 w 563996"/>
                <a:gd name="connsiteY10" fmla="*/ 400627 h 1041977"/>
                <a:gd name="connsiteX11" fmla="*/ 116609 w 563996"/>
                <a:gd name="connsiteY11" fmla="*/ 272472 h 1041977"/>
                <a:gd name="connsiteX12" fmla="*/ 269009 w 563996"/>
                <a:gd name="connsiteY12" fmla="*/ 497609 h 1041977"/>
                <a:gd name="connsiteX13" fmla="*/ 317500 w 563996"/>
                <a:gd name="connsiteY13" fmla="*/ 798945 h 1041977"/>
                <a:gd name="connsiteX14" fmla="*/ 199737 w 563996"/>
                <a:gd name="connsiteY14" fmla="*/ 701963 h 1041977"/>
                <a:gd name="connsiteX15" fmla="*/ 88900 w 563996"/>
                <a:gd name="connsiteY15" fmla="*/ 660400 h 104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63996" h="1041977">
                  <a:moveTo>
                    <a:pt x="88900" y="660400"/>
                  </a:moveTo>
                  <a:cubicBezTo>
                    <a:pt x="110259" y="693882"/>
                    <a:pt x="277668" y="852054"/>
                    <a:pt x="327891" y="902854"/>
                  </a:cubicBezTo>
                  <a:cubicBezTo>
                    <a:pt x="378114" y="953654"/>
                    <a:pt x="367723" y="949614"/>
                    <a:pt x="390237" y="965200"/>
                  </a:cubicBezTo>
                  <a:cubicBezTo>
                    <a:pt x="412751" y="980786"/>
                    <a:pt x="434687" y="1041977"/>
                    <a:pt x="462973" y="996372"/>
                  </a:cubicBezTo>
                  <a:cubicBezTo>
                    <a:pt x="491259" y="950767"/>
                    <a:pt x="563996" y="812799"/>
                    <a:pt x="559955" y="691572"/>
                  </a:cubicBezTo>
                  <a:cubicBezTo>
                    <a:pt x="555914" y="570345"/>
                    <a:pt x="510886" y="377536"/>
                    <a:pt x="438727" y="269009"/>
                  </a:cubicBezTo>
                  <a:cubicBezTo>
                    <a:pt x="366568" y="160482"/>
                    <a:pt x="195695" y="77354"/>
                    <a:pt x="127000" y="40409"/>
                  </a:cubicBezTo>
                  <a:cubicBezTo>
                    <a:pt x="58305" y="3464"/>
                    <a:pt x="45028" y="0"/>
                    <a:pt x="26555" y="47336"/>
                  </a:cubicBezTo>
                  <a:cubicBezTo>
                    <a:pt x="8082" y="94672"/>
                    <a:pt x="18473" y="250536"/>
                    <a:pt x="16164" y="324427"/>
                  </a:cubicBezTo>
                  <a:cubicBezTo>
                    <a:pt x="13855" y="398318"/>
                    <a:pt x="0" y="477981"/>
                    <a:pt x="12700" y="490681"/>
                  </a:cubicBezTo>
                  <a:cubicBezTo>
                    <a:pt x="25400" y="503381"/>
                    <a:pt x="75046" y="436995"/>
                    <a:pt x="92364" y="400627"/>
                  </a:cubicBezTo>
                  <a:cubicBezTo>
                    <a:pt x="109682" y="364259"/>
                    <a:pt x="87168" y="256308"/>
                    <a:pt x="116609" y="272472"/>
                  </a:cubicBezTo>
                  <a:cubicBezTo>
                    <a:pt x="146050" y="288636"/>
                    <a:pt x="235527" y="409864"/>
                    <a:pt x="269009" y="497609"/>
                  </a:cubicBezTo>
                  <a:cubicBezTo>
                    <a:pt x="302491" y="585354"/>
                    <a:pt x="329045" y="764886"/>
                    <a:pt x="317500" y="798945"/>
                  </a:cubicBezTo>
                  <a:cubicBezTo>
                    <a:pt x="305955" y="833004"/>
                    <a:pt x="238992" y="724477"/>
                    <a:pt x="199737" y="701963"/>
                  </a:cubicBezTo>
                  <a:cubicBezTo>
                    <a:pt x="160482" y="679449"/>
                    <a:pt x="67541" y="626918"/>
                    <a:pt x="88900" y="660400"/>
                  </a:cubicBez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27"/>
            <p:cNvSpPr/>
            <p:nvPr/>
          </p:nvSpPr>
          <p:spPr>
            <a:xfrm>
              <a:off x="636732" y="4414404"/>
              <a:ext cx="513772" cy="883228"/>
            </a:xfrm>
            <a:custGeom>
              <a:avLst/>
              <a:gdLst>
                <a:gd name="connsiteX0" fmla="*/ 506268 w 513772"/>
                <a:gd name="connsiteY0" fmla="*/ 476251 h 883228"/>
                <a:gd name="connsiteX1" fmla="*/ 502804 w 513772"/>
                <a:gd name="connsiteY1" fmla="*/ 81396 h 883228"/>
                <a:gd name="connsiteX2" fmla="*/ 454313 w 513772"/>
                <a:gd name="connsiteY2" fmla="*/ 12123 h 883228"/>
                <a:gd name="connsiteX3" fmla="*/ 215323 w 513772"/>
                <a:gd name="connsiteY3" fmla="*/ 154132 h 883228"/>
                <a:gd name="connsiteX4" fmla="*/ 24823 w 513772"/>
                <a:gd name="connsiteY4" fmla="*/ 576696 h 883228"/>
                <a:gd name="connsiteX5" fmla="*/ 66386 w 513772"/>
                <a:gd name="connsiteY5" fmla="*/ 843396 h 883228"/>
                <a:gd name="connsiteX6" fmla="*/ 163368 w 513772"/>
                <a:gd name="connsiteY6" fmla="*/ 815687 h 883228"/>
                <a:gd name="connsiteX7" fmla="*/ 315768 w 513772"/>
                <a:gd name="connsiteY7" fmla="*/ 715241 h 883228"/>
                <a:gd name="connsiteX8" fmla="*/ 419677 w 513772"/>
                <a:gd name="connsiteY8" fmla="*/ 618260 h 883228"/>
                <a:gd name="connsiteX9" fmla="*/ 253423 w 513772"/>
                <a:gd name="connsiteY9" fmla="*/ 677141 h 883228"/>
                <a:gd name="connsiteX10" fmla="*/ 225713 w 513772"/>
                <a:gd name="connsiteY10" fmla="*/ 635578 h 883228"/>
                <a:gd name="connsiteX11" fmla="*/ 312304 w 513772"/>
                <a:gd name="connsiteY11" fmla="*/ 413905 h 883228"/>
                <a:gd name="connsiteX12" fmla="*/ 402359 w 513772"/>
                <a:gd name="connsiteY12" fmla="*/ 289214 h 883228"/>
                <a:gd name="connsiteX13" fmla="*/ 457777 w 513772"/>
                <a:gd name="connsiteY13" fmla="*/ 448541 h 883228"/>
                <a:gd name="connsiteX14" fmla="*/ 506268 w 513772"/>
                <a:gd name="connsiteY14" fmla="*/ 476251 h 88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772" h="883228">
                  <a:moveTo>
                    <a:pt x="506268" y="476251"/>
                  </a:moveTo>
                  <a:cubicBezTo>
                    <a:pt x="513772" y="415060"/>
                    <a:pt x="511463" y="158751"/>
                    <a:pt x="502804" y="81396"/>
                  </a:cubicBezTo>
                  <a:cubicBezTo>
                    <a:pt x="494145" y="4041"/>
                    <a:pt x="502226" y="0"/>
                    <a:pt x="454313" y="12123"/>
                  </a:cubicBezTo>
                  <a:cubicBezTo>
                    <a:pt x="406400" y="24246"/>
                    <a:pt x="286905" y="60036"/>
                    <a:pt x="215323" y="154132"/>
                  </a:cubicBezTo>
                  <a:cubicBezTo>
                    <a:pt x="143741" y="248228"/>
                    <a:pt x="49646" y="461819"/>
                    <a:pt x="24823" y="576696"/>
                  </a:cubicBezTo>
                  <a:cubicBezTo>
                    <a:pt x="0" y="691573"/>
                    <a:pt x="43295" y="803564"/>
                    <a:pt x="66386" y="843396"/>
                  </a:cubicBezTo>
                  <a:cubicBezTo>
                    <a:pt x="89477" y="883228"/>
                    <a:pt x="121804" y="837046"/>
                    <a:pt x="163368" y="815687"/>
                  </a:cubicBezTo>
                  <a:cubicBezTo>
                    <a:pt x="204932" y="794328"/>
                    <a:pt x="273050" y="748146"/>
                    <a:pt x="315768" y="715241"/>
                  </a:cubicBezTo>
                  <a:cubicBezTo>
                    <a:pt x="358486" y="682337"/>
                    <a:pt x="430068" y="624610"/>
                    <a:pt x="419677" y="618260"/>
                  </a:cubicBezTo>
                  <a:cubicBezTo>
                    <a:pt x="409286" y="611910"/>
                    <a:pt x="285750" y="674255"/>
                    <a:pt x="253423" y="677141"/>
                  </a:cubicBezTo>
                  <a:cubicBezTo>
                    <a:pt x="221096" y="680027"/>
                    <a:pt x="215900" y="679451"/>
                    <a:pt x="225713" y="635578"/>
                  </a:cubicBezTo>
                  <a:cubicBezTo>
                    <a:pt x="235526" y="591705"/>
                    <a:pt x="282863" y="471632"/>
                    <a:pt x="312304" y="413905"/>
                  </a:cubicBezTo>
                  <a:cubicBezTo>
                    <a:pt x="341745" y="356178"/>
                    <a:pt x="378114" y="283441"/>
                    <a:pt x="402359" y="289214"/>
                  </a:cubicBezTo>
                  <a:cubicBezTo>
                    <a:pt x="426604" y="294987"/>
                    <a:pt x="440459" y="417946"/>
                    <a:pt x="457777" y="448541"/>
                  </a:cubicBezTo>
                  <a:cubicBezTo>
                    <a:pt x="475095" y="479136"/>
                    <a:pt x="498764" y="537442"/>
                    <a:pt x="506268" y="476251"/>
                  </a:cubicBez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フリーフォーム 28"/>
            <p:cNvSpPr/>
            <p:nvPr/>
          </p:nvSpPr>
          <p:spPr>
            <a:xfrm>
              <a:off x="873991" y="5138882"/>
              <a:ext cx="678296" cy="491259"/>
            </a:xfrm>
            <a:custGeom>
              <a:avLst/>
              <a:gdLst>
                <a:gd name="connsiteX0" fmla="*/ 300182 w 678296"/>
                <a:gd name="connsiteY0" fmla="*/ 35791 h 491259"/>
                <a:gd name="connsiteX1" fmla="*/ 189345 w 678296"/>
                <a:gd name="connsiteY1" fmla="*/ 70427 h 491259"/>
                <a:gd name="connsiteX2" fmla="*/ 54264 w 678296"/>
                <a:gd name="connsiteY2" fmla="*/ 240145 h 491259"/>
                <a:gd name="connsiteX3" fmla="*/ 5773 w 678296"/>
                <a:gd name="connsiteY3" fmla="*/ 340591 h 491259"/>
                <a:gd name="connsiteX4" fmla="*/ 88900 w 678296"/>
                <a:gd name="connsiteY4" fmla="*/ 409863 h 491259"/>
                <a:gd name="connsiteX5" fmla="*/ 383309 w 678296"/>
                <a:gd name="connsiteY5" fmla="*/ 479136 h 491259"/>
                <a:gd name="connsiteX6" fmla="*/ 587664 w 678296"/>
                <a:gd name="connsiteY6" fmla="*/ 482600 h 491259"/>
                <a:gd name="connsiteX7" fmla="*/ 667327 w 678296"/>
                <a:gd name="connsiteY7" fmla="*/ 441036 h 491259"/>
                <a:gd name="connsiteX8" fmla="*/ 653473 w 678296"/>
                <a:gd name="connsiteY8" fmla="*/ 316345 h 491259"/>
                <a:gd name="connsiteX9" fmla="*/ 518391 w 678296"/>
                <a:gd name="connsiteY9" fmla="*/ 63500 h 491259"/>
                <a:gd name="connsiteX10" fmla="*/ 431800 w 678296"/>
                <a:gd name="connsiteY10" fmla="*/ 4618 h 491259"/>
                <a:gd name="connsiteX11" fmla="*/ 424873 w 678296"/>
                <a:gd name="connsiteY11" fmla="*/ 91209 h 491259"/>
                <a:gd name="connsiteX12" fmla="*/ 473364 w 678296"/>
                <a:gd name="connsiteY12" fmla="*/ 184727 h 491259"/>
                <a:gd name="connsiteX13" fmla="*/ 487218 w 678296"/>
                <a:gd name="connsiteY13" fmla="*/ 260927 h 491259"/>
                <a:gd name="connsiteX14" fmla="*/ 331354 w 678296"/>
                <a:gd name="connsiteY14" fmla="*/ 215900 h 491259"/>
                <a:gd name="connsiteX15" fmla="*/ 189345 w 678296"/>
                <a:gd name="connsiteY15" fmla="*/ 219363 h 491259"/>
                <a:gd name="connsiteX16" fmla="*/ 258618 w 678296"/>
                <a:gd name="connsiteY16" fmla="*/ 91209 h 491259"/>
                <a:gd name="connsiteX17" fmla="*/ 300182 w 678296"/>
                <a:gd name="connsiteY17" fmla="*/ 35791 h 49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8296" h="491259">
                  <a:moveTo>
                    <a:pt x="300182" y="35791"/>
                  </a:moveTo>
                  <a:cubicBezTo>
                    <a:pt x="265256" y="36079"/>
                    <a:pt x="230331" y="36368"/>
                    <a:pt x="189345" y="70427"/>
                  </a:cubicBezTo>
                  <a:cubicBezTo>
                    <a:pt x="148359" y="104486"/>
                    <a:pt x="84859" y="195118"/>
                    <a:pt x="54264" y="240145"/>
                  </a:cubicBezTo>
                  <a:cubicBezTo>
                    <a:pt x="23669" y="285172"/>
                    <a:pt x="0" y="312305"/>
                    <a:pt x="5773" y="340591"/>
                  </a:cubicBezTo>
                  <a:cubicBezTo>
                    <a:pt x="11546" y="368877"/>
                    <a:pt x="25977" y="386772"/>
                    <a:pt x="88900" y="409863"/>
                  </a:cubicBezTo>
                  <a:cubicBezTo>
                    <a:pt x="151823" y="432954"/>
                    <a:pt x="300182" y="467013"/>
                    <a:pt x="383309" y="479136"/>
                  </a:cubicBezTo>
                  <a:cubicBezTo>
                    <a:pt x="466436" y="491259"/>
                    <a:pt x="540328" y="488950"/>
                    <a:pt x="587664" y="482600"/>
                  </a:cubicBezTo>
                  <a:cubicBezTo>
                    <a:pt x="635000" y="476250"/>
                    <a:pt x="656359" y="468745"/>
                    <a:pt x="667327" y="441036"/>
                  </a:cubicBezTo>
                  <a:cubicBezTo>
                    <a:pt x="678295" y="413327"/>
                    <a:pt x="678296" y="379268"/>
                    <a:pt x="653473" y="316345"/>
                  </a:cubicBezTo>
                  <a:cubicBezTo>
                    <a:pt x="628650" y="253422"/>
                    <a:pt x="555336" y="115454"/>
                    <a:pt x="518391" y="63500"/>
                  </a:cubicBezTo>
                  <a:cubicBezTo>
                    <a:pt x="481446" y="11546"/>
                    <a:pt x="447386" y="0"/>
                    <a:pt x="431800" y="4618"/>
                  </a:cubicBezTo>
                  <a:cubicBezTo>
                    <a:pt x="416214" y="9236"/>
                    <a:pt x="417946" y="61191"/>
                    <a:pt x="424873" y="91209"/>
                  </a:cubicBezTo>
                  <a:cubicBezTo>
                    <a:pt x="431800" y="121227"/>
                    <a:pt x="462973" y="156441"/>
                    <a:pt x="473364" y="184727"/>
                  </a:cubicBezTo>
                  <a:cubicBezTo>
                    <a:pt x="483755" y="213013"/>
                    <a:pt x="510886" y="255732"/>
                    <a:pt x="487218" y="260927"/>
                  </a:cubicBezTo>
                  <a:cubicBezTo>
                    <a:pt x="463550" y="266122"/>
                    <a:pt x="381000" y="222827"/>
                    <a:pt x="331354" y="215900"/>
                  </a:cubicBezTo>
                  <a:cubicBezTo>
                    <a:pt x="281708" y="208973"/>
                    <a:pt x="201468" y="240145"/>
                    <a:pt x="189345" y="219363"/>
                  </a:cubicBezTo>
                  <a:cubicBezTo>
                    <a:pt x="177222" y="198581"/>
                    <a:pt x="258618" y="91209"/>
                    <a:pt x="258618" y="91209"/>
                  </a:cubicBezTo>
                  <a:lnTo>
                    <a:pt x="300182" y="35791"/>
                  </a:ln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 name="グループ化 92"/>
          <p:cNvGrpSpPr/>
          <p:nvPr/>
        </p:nvGrpSpPr>
        <p:grpSpPr>
          <a:xfrm>
            <a:off x="2958648" y="4970093"/>
            <a:ext cx="914400" cy="843759"/>
            <a:chOff x="2958648" y="4890655"/>
            <a:chExt cx="914400" cy="843759"/>
          </a:xfrm>
        </p:grpSpPr>
        <p:cxnSp>
          <p:nvCxnSpPr>
            <p:cNvPr id="37" name="直線コネクタ 36"/>
            <p:cNvCxnSpPr/>
            <p:nvPr/>
          </p:nvCxnSpPr>
          <p:spPr>
            <a:xfrm rot="5400000" flipH="1" flipV="1">
              <a:off x="3455876" y="4977172"/>
              <a:ext cx="144016"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rot="16200000" flipV="1">
              <a:off x="3345873" y="4949537"/>
              <a:ext cx="169718" cy="51954"/>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rot="16200000" flipV="1">
              <a:off x="3255819" y="4956463"/>
              <a:ext cx="169718" cy="100445"/>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rot="16200000" flipV="1">
              <a:off x="3181351" y="4989368"/>
              <a:ext cx="155863" cy="145473"/>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rot="10800000">
              <a:off x="3131130" y="5091545"/>
              <a:ext cx="145471" cy="12122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10800000">
              <a:off x="3068782" y="5178139"/>
              <a:ext cx="131618" cy="107371"/>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rot="10800000">
              <a:off x="3013364" y="5299366"/>
              <a:ext cx="145472" cy="72734"/>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rot="10800000">
              <a:off x="2993724" y="5433793"/>
              <a:ext cx="135279" cy="2505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rot="10800000">
              <a:off x="2958648" y="5506443"/>
              <a:ext cx="147393" cy="9603"/>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rot="10800000" flipV="1">
              <a:off x="2963659" y="5570743"/>
              <a:ext cx="139461" cy="18369"/>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rot="5400000">
              <a:off x="3048837" y="5616671"/>
              <a:ext cx="107724" cy="77663"/>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rot="5400000">
              <a:off x="3136521" y="5644228"/>
              <a:ext cx="142793" cy="3758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rot="5400000">
              <a:off x="3240486" y="5642979"/>
              <a:ext cx="150313" cy="2503"/>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rot="16200000" flipH="1">
              <a:off x="3320650" y="5580344"/>
              <a:ext cx="190397" cy="1252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rot="16200000" flipH="1">
              <a:off x="3447166" y="5526486"/>
              <a:ext cx="147805" cy="37574"/>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rot="16200000" flipH="1">
              <a:off x="3536098" y="5450073"/>
              <a:ext cx="157827" cy="80167"/>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rot="16200000" flipH="1">
              <a:off x="3643821" y="5384938"/>
              <a:ext cx="152818" cy="110229"/>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a:off x="3725244" y="5301018"/>
              <a:ext cx="147804" cy="105215"/>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フリーフォーム 87"/>
            <p:cNvSpPr/>
            <p:nvPr/>
          </p:nvSpPr>
          <p:spPr>
            <a:xfrm>
              <a:off x="3164492" y="5075546"/>
              <a:ext cx="550728" cy="498953"/>
            </a:xfrm>
            <a:custGeom>
              <a:avLst/>
              <a:gdLst>
                <a:gd name="connsiteX0" fmla="*/ 445509 w 550728"/>
                <a:gd name="connsiteY0" fmla="*/ 0 h 498953"/>
                <a:gd name="connsiteX1" fmla="*/ 322754 w 550728"/>
                <a:gd name="connsiteY1" fmla="*/ 32568 h 498953"/>
                <a:gd name="connsiteX2" fmla="*/ 157410 w 550728"/>
                <a:gd name="connsiteY2" fmla="*/ 175365 h 498953"/>
                <a:gd name="connsiteX3" fmla="*/ 47181 w 550728"/>
                <a:gd name="connsiteY3" fmla="*/ 350729 h 498953"/>
                <a:gd name="connsiteX4" fmla="*/ 29645 w 550728"/>
                <a:gd name="connsiteY4" fmla="*/ 488515 h 498953"/>
                <a:gd name="connsiteX5" fmla="*/ 225051 w 550728"/>
                <a:gd name="connsiteY5" fmla="*/ 413359 h 498953"/>
                <a:gd name="connsiteX6" fmla="*/ 407931 w 550728"/>
                <a:gd name="connsiteY6" fmla="*/ 275573 h 498953"/>
                <a:gd name="connsiteX7" fmla="*/ 550728 w 550728"/>
                <a:gd name="connsiteY7" fmla="*/ 75156 h 498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728" h="498953">
                  <a:moveTo>
                    <a:pt x="445509" y="0"/>
                  </a:moveTo>
                  <a:cubicBezTo>
                    <a:pt x="408140" y="1670"/>
                    <a:pt x="370771" y="3341"/>
                    <a:pt x="322754" y="32568"/>
                  </a:cubicBezTo>
                  <a:cubicBezTo>
                    <a:pt x="274738" y="61796"/>
                    <a:pt x="203339" y="122338"/>
                    <a:pt x="157410" y="175365"/>
                  </a:cubicBezTo>
                  <a:cubicBezTo>
                    <a:pt x="111481" y="228392"/>
                    <a:pt x="68475" y="298537"/>
                    <a:pt x="47181" y="350729"/>
                  </a:cubicBezTo>
                  <a:cubicBezTo>
                    <a:pt x="25887" y="402921"/>
                    <a:pt x="0" y="478077"/>
                    <a:pt x="29645" y="488515"/>
                  </a:cubicBezTo>
                  <a:cubicBezTo>
                    <a:pt x="59290" y="498953"/>
                    <a:pt x="162003" y="448849"/>
                    <a:pt x="225051" y="413359"/>
                  </a:cubicBezTo>
                  <a:cubicBezTo>
                    <a:pt x="288099" y="377869"/>
                    <a:pt x="353652" y="331940"/>
                    <a:pt x="407931" y="275573"/>
                  </a:cubicBezTo>
                  <a:cubicBezTo>
                    <a:pt x="462210" y="219206"/>
                    <a:pt x="506469" y="147181"/>
                    <a:pt x="550728" y="75156"/>
                  </a:cubicBezTo>
                </a:path>
              </a:pathLst>
            </a:custGeom>
            <a:ln w="381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9" name="フリーフォーム 88"/>
            <p:cNvSpPr/>
            <p:nvPr/>
          </p:nvSpPr>
          <p:spPr>
            <a:xfrm>
              <a:off x="3296850" y="5138176"/>
              <a:ext cx="305635" cy="280583"/>
            </a:xfrm>
            <a:custGeom>
              <a:avLst/>
              <a:gdLst>
                <a:gd name="connsiteX0" fmla="*/ 305635 w 305635"/>
                <a:gd name="connsiteY0" fmla="*/ 0 h 280583"/>
                <a:gd name="connsiteX1" fmla="*/ 207932 w 305635"/>
                <a:gd name="connsiteY1" fmla="*/ 72651 h 280583"/>
                <a:gd name="connsiteX2" fmla="*/ 0 w 305635"/>
                <a:gd name="connsiteY2" fmla="*/ 280583 h 280583"/>
              </a:gdLst>
              <a:ahLst/>
              <a:cxnLst>
                <a:cxn ang="0">
                  <a:pos x="connsiteX0" y="connsiteY0"/>
                </a:cxn>
                <a:cxn ang="0">
                  <a:pos x="connsiteX1" y="connsiteY1"/>
                </a:cxn>
                <a:cxn ang="0">
                  <a:pos x="connsiteX2" y="connsiteY2"/>
                </a:cxn>
              </a:cxnLst>
              <a:rect l="l" t="t" r="r" b="b"/>
              <a:pathLst>
                <a:path w="305635" h="280583">
                  <a:moveTo>
                    <a:pt x="305635" y="0"/>
                  </a:moveTo>
                  <a:cubicBezTo>
                    <a:pt x="282253" y="12943"/>
                    <a:pt x="258871" y="25887"/>
                    <a:pt x="207932" y="72651"/>
                  </a:cubicBezTo>
                  <a:cubicBezTo>
                    <a:pt x="156993" y="119415"/>
                    <a:pt x="78496" y="199999"/>
                    <a:pt x="0" y="280583"/>
                  </a:cubicBezTo>
                </a:path>
              </a:pathLst>
            </a:custGeom>
            <a:ln w="381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1" name="フリーフォーム 90"/>
            <p:cNvSpPr/>
            <p:nvPr/>
          </p:nvSpPr>
          <p:spPr>
            <a:xfrm>
              <a:off x="3344449" y="5173249"/>
              <a:ext cx="280583" cy="270563"/>
            </a:xfrm>
            <a:custGeom>
              <a:avLst/>
              <a:gdLst>
                <a:gd name="connsiteX0" fmla="*/ 280583 w 280583"/>
                <a:gd name="connsiteY0" fmla="*/ 0 h 270563"/>
                <a:gd name="connsiteX1" fmla="*/ 207932 w 280583"/>
                <a:gd name="connsiteY1" fmla="*/ 105219 h 270563"/>
                <a:gd name="connsiteX2" fmla="*/ 0 w 280583"/>
                <a:gd name="connsiteY2" fmla="*/ 270563 h 270563"/>
              </a:gdLst>
              <a:ahLst/>
              <a:cxnLst>
                <a:cxn ang="0">
                  <a:pos x="connsiteX0" y="connsiteY0"/>
                </a:cxn>
                <a:cxn ang="0">
                  <a:pos x="connsiteX1" y="connsiteY1"/>
                </a:cxn>
                <a:cxn ang="0">
                  <a:pos x="connsiteX2" y="connsiteY2"/>
                </a:cxn>
              </a:cxnLst>
              <a:rect l="l" t="t" r="r" b="b"/>
              <a:pathLst>
                <a:path w="280583" h="270563">
                  <a:moveTo>
                    <a:pt x="280583" y="0"/>
                  </a:moveTo>
                  <a:cubicBezTo>
                    <a:pt x="267639" y="30062"/>
                    <a:pt x="254696" y="60125"/>
                    <a:pt x="207932" y="105219"/>
                  </a:cubicBezTo>
                  <a:cubicBezTo>
                    <a:pt x="161168" y="150313"/>
                    <a:pt x="80584" y="210438"/>
                    <a:pt x="0" y="270563"/>
                  </a:cubicBezTo>
                </a:path>
              </a:pathLst>
            </a:custGeom>
            <a:ln w="381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9" name="グループ化 97"/>
          <p:cNvGrpSpPr/>
          <p:nvPr/>
        </p:nvGrpSpPr>
        <p:grpSpPr>
          <a:xfrm>
            <a:off x="5132981" y="4923514"/>
            <a:ext cx="640922" cy="681593"/>
            <a:chOff x="5132981" y="4844076"/>
            <a:chExt cx="640922" cy="681593"/>
          </a:xfrm>
        </p:grpSpPr>
        <p:sp>
          <p:nvSpPr>
            <p:cNvPr id="94" name="フリーフォーム 93"/>
            <p:cNvSpPr/>
            <p:nvPr/>
          </p:nvSpPr>
          <p:spPr>
            <a:xfrm>
              <a:off x="5578962" y="4846881"/>
              <a:ext cx="194941" cy="667568"/>
            </a:xfrm>
            <a:custGeom>
              <a:avLst/>
              <a:gdLst>
                <a:gd name="connsiteX0" fmla="*/ 16829 w 194941"/>
                <a:gd name="connsiteY0" fmla="*/ 667568 h 667568"/>
                <a:gd name="connsiteX1" fmla="*/ 39269 w 194941"/>
                <a:gd name="connsiteY1" fmla="*/ 591836 h 667568"/>
                <a:gd name="connsiteX2" fmla="*/ 145855 w 194941"/>
                <a:gd name="connsiteY2" fmla="*/ 454395 h 667568"/>
                <a:gd name="connsiteX3" fmla="*/ 185124 w 194941"/>
                <a:gd name="connsiteY3" fmla="*/ 269271 h 667568"/>
                <a:gd name="connsiteX4" fmla="*/ 86952 w 194941"/>
                <a:gd name="connsiteY4" fmla="*/ 106586 h 667568"/>
                <a:gd name="connsiteX5" fmla="*/ 0 w 194941"/>
                <a:gd name="connsiteY5" fmla="*/ 0 h 66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941" h="667568">
                  <a:moveTo>
                    <a:pt x="16829" y="667568"/>
                  </a:moveTo>
                  <a:cubicBezTo>
                    <a:pt x="17297" y="647466"/>
                    <a:pt x="17765" y="627365"/>
                    <a:pt x="39269" y="591836"/>
                  </a:cubicBezTo>
                  <a:cubicBezTo>
                    <a:pt x="60773" y="556307"/>
                    <a:pt x="121546" y="508156"/>
                    <a:pt x="145855" y="454395"/>
                  </a:cubicBezTo>
                  <a:cubicBezTo>
                    <a:pt x="170164" y="400634"/>
                    <a:pt x="194941" y="327239"/>
                    <a:pt x="185124" y="269271"/>
                  </a:cubicBezTo>
                  <a:cubicBezTo>
                    <a:pt x="175307" y="211303"/>
                    <a:pt x="117806" y="151465"/>
                    <a:pt x="86952" y="106586"/>
                  </a:cubicBezTo>
                  <a:cubicBezTo>
                    <a:pt x="56098" y="61708"/>
                    <a:pt x="28049" y="30854"/>
                    <a:pt x="0" y="0"/>
                  </a:cubicBezTo>
                </a:path>
              </a:pathLst>
            </a:custGeom>
            <a:ln w="381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5" name="フリーフォーム 94"/>
            <p:cNvSpPr/>
            <p:nvPr/>
          </p:nvSpPr>
          <p:spPr>
            <a:xfrm>
              <a:off x="5132981" y="4844076"/>
              <a:ext cx="280491" cy="681593"/>
            </a:xfrm>
            <a:custGeom>
              <a:avLst/>
              <a:gdLst>
                <a:gd name="connsiteX0" fmla="*/ 246832 w 280491"/>
                <a:gd name="connsiteY0" fmla="*/ 681593 h 681593"/>
                <a:gd name="connsiteX1" fmla="*/ 244028 w 280491"/>
                <a:gd name="connsiteY1" fmla="*/ 552567 h 681593"/>
                <a:gd name="connsiteX2" fmla="*/ 67318 w 280491"/>
                <a:gd name="connsiteY2" fmla="*/ 471225 h 681593"/>
                <a:gd name="connsiteX3" fmla="*/ 14025 w 280491"/>
                <a:gd name="connsiteY3" fmla="*/ 277686 h 681593"/>
                <a:gd name="connsiteX4" fmla="*/ 151466 w 280491"/>
                <a:gd name="connsiteY4" fmla="*/ 75733 h 681593"/>
                <a:gd name="connsiteX5" fmla="*/ 280491 w 280491"/>
                <a:gd name="connsiteY5" fmla="*/ 0 h 68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491" h="681593">
                  <a:moveTo>
                    <a:pt x="246832" y="681593"/>
                  </a:moveTo>
                  <a:cubicBezTo>
                    <a:pt x="260389" y="634610"/>
                    <a:pt x="273947" y="587628"/>
                    <a:pt x="244028" y="552567"/>
                  </a:cubicBezTo>
                  <a:cubicBezTo>
                    <a:pt x="214109" y="517506"/>
                    <a:pt x="105652" y="517038"/>
                    <a:pt x="67318" y="471225"/>
                  </a:cubicBezTo>
                  <a:cubicBezTo>
                    <a:pt x="28984" y="425412"/>
                    <a:pt x="0" y="343601"/>
                    <a:pt x="14025" y="277686"/>
                  </a:cubicBezTo>
                  <a:cubicBezTo>
                    <a:pt x="28050" y="211771"/>
                    <a:pt x="107055" y="122014"/>
                    <a:pt x="151466" y="75733"/>
                  </a:cubicBezTo>
                  <a:cubicBezTo>
                    <a:pt x="195877" y="29452"/>
                    <a:pt x="238184" y="14726"/>
                    <a:pt x="280491" y="0"/>
                  </a:cubicBezTo>
                </a:path>
              </a:pathLst>
            </a:custGeom>
            <a:ln w="381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6" name="フリーフォーム 95"/>
            <p:cNvSpPr/>
            <p:nvPr/>
          </p:nvSpPr>
          <p:spPr>
            <a:xfrm>
              <a:off x="5315768" y="4933833"/>
              <a:ext cx="186526" cy="488054"/>
            </a:xfrm>
            <a:custGeom>
              <a:avLst/>
              <a:gdLst>
                <a:gd name="connsiteX0" fmla="*/ 181852 w 186526"/>
                <a:gd name="connsiteY0" fmla="*/ 488054 h 488054"/>
                <a:gd name="connsiteX1" fmla="*/ 159412 w 186526"/>
                <a:gd name="connsiteY1" fmla="*/ 359028 h 488054"/>
                <a:gd name="connsiteX2" fmla="*/ 19167 w 186526"/>
                <a:gd name="connsiteY2" fmla="*/ 227198 h 488054"/>
                <a:gd name="connsiteX3" fmla="*/ 44411 w 186526"/>
                <a:gd name="connsiteY3" fmla="*/ 86952 h 488054"/>
                <a:gd name="connsiteX4" fmla="*/ 176242 w 186526"/>
                <a:gd name="connsiteY4" fmla="*/ 0 h 48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6" h="488054">
                  <a:moveTo>
                    <a:pt x="181852" y="488054"/>
                  </a:moveTo>
                  <a:cubicBezTo>
                    <a:pt x="184189" y="445279"/>
                    <a:pt x="186526" y="402504"/>
                    <a:pt x="159412" y="359028"/>
                  </a:cubicBezTo>
                  <a:cubicBezTo>
                    <a:pt x="132298" y="315552"/>
                    <a:pt x="38334" y="272544"/>
                    <a:pt x="19167" y="227198"/>
                  </a:cubicBezTo>
                  <a:cubicBezTo>
                    <a:pt x="0" y="181852"/>
                    <a:pt x="18232" y="124818"/>
                    <a:pt x="44411" y="86952"/>
                  </a:cubicBezTo>
                  <a:cubicBezTo>
                    <a:pt x="70590" y="49086"/>
                    <a:pt x="176242" y="0"/>
                    <a:pt x="176242" y="0"/>
                  </a:cubicBezTo>
                </a:path>
              </a:pathLst>
            </a:custGeom>
            <a:ln w="381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7" name="フリーフォーム 96"/>
            <p:cNvSpPr/>
            <p:nvPr/>
          </p:nvSpPr>
          <p:spPr>
            <a:xfrm>
              <a:off x="5520059" y="4959077"/>
              <a:ext cx="58435" cy="345004"/>
            </a:xfrm>
            <a:custGeom>
              <a:avLst/>
              <a:gdLst>
                <a:gd name="connsiteX0" fmla="*/ 8415 w 58435"/>
                <a:gd name="connsiteY0" fmla="*/ 345004 h 345004"/>
                <a:gd name="connsiteX1" fmla="*/ 30854 w 58435"/>
                <a:gd name="connsiteY1" fmla="*/ 288906 h 345004"/>
                <a:gd name="connsiteX2" fmla="*/ 53293 w 58435"/>
                <a:gd name="connsiteY2" fmla="*/ 190734 h 345004"/>
                <a:gd name="connsiteX3" fmla="*/ 0 w 58435"/>
                <a:gd name="connsiteY3" fmla="*/ 0 h 345004"/>
              </a:gdLst>
              <a:ahLst/>
              <a:cxnLst>
                <a:cxn ang="0">
                  <a:pos x="connsiteX0" y="connsiteY0"/>
                </a:cxn>
                <a:cxn ang="0">
                  <a:pos x="connsiteX1" y="connsiteY1"/>
                </a:cxn>
                <a:cxn ang="0">
                  <a:pos x="connsiteX2" y="connsiteY2"/>
                </a:cxn>
                <a:cxn ang="0">
                  <a:pos x="connsiteX3" y="connsiteY3"/>
                </a:cxn>
              </a:cxnLst>
              <a:rect l="l" t="t" r="r" b="b"/>
              <a:pathLst>
                <a:path w="58435" h="345004">
                  <a:moveTo>
                    <a:pt x="8415" y="345004"/>
                  </a:moveTo>
                  <a:cubicBezTo>
                    <a:pt x="15894" y="329811"/>
                    <a:pt x="23374" y="314618"/>
                    <a:pt x="30854" y="288906"/>
                  </a:cubicBezTo>
                  <a:cubicBezTo>
                    <a:pt x="38334" y="263194"/>
                    <a:pt x="58435" y="238885"/>
                    <a:pt x="53293" y="190734"/>
                  </a:cubicBezTo>
                  <a:cubicBezTo>
                    <a:pt x="48151" y="142583"/>
                    <a:pt x="24075" y="71291"/>
                    <a:pt x="0" y="0"/>
                  </a:cubicBezTo>
                </a:path>
              </a:pathLst>
            </a:custGeom>
            <a:ln w="381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20" name="グループ化 111"/>
          <p:cNvGrpSpPr/>
          <p:nvPr/>
        </p:nvGrpSpPr>
        <p:grpSpPr>
          <a:xfrm>
            <a:off x="7205809" y="4906232"/>
            <a:ext cx="1137297" cy="651191"/>
            <a:chOff x="7205809" y="4826794"/>
            <a:chExt cx="1137297" cy="651191"/>
          </a:xfrm>
        </p:grpSpPr>
        <p:sp>
          <p:nvSpPr>
            <p:cNvPr id="99" name="フリーフォーム 98"/>
            <p:cNvSpPr/>
            <p:nvPr/>
          </p:nvSpPr>
          <p:spPr>
            <a:xfrm>
              <a:off x="7318005" y="5074079"/>
              <a:ext cx="369313" cy="302930"/>
            </a:xfrm>
            <a:custGeom>
              <a:avLst/>
              <a:gdLst>
                <a:gd name="connsiteX0" fmla="*/ 0 w 369313"/>
                <a:gd name="connsiteY0" fmla="*/ 0 h 302930"/>
                <a:gd name="connsiteX1" fmla="*/ 117806 w 369313"/>
                <a:gd name="connsiteY1" fmla="*/ 151465 h 302930"/>
                <a:gd name="connsiteX2" fmla="*/ 328174 w 369313"/>
                <a:gd name="connsiteY2" fmla="*/ 277685 h 302930"/>
                <a:gd name="connsiteX3" fmla="*/ 364638 w 369313"/>
                <a:gd name="connsiteY3" fmla="*/ 302930 h 302930"/>
              </a:gdLst>
              <a:ahLst/>
              <a:cxnLst>
                <a:cxn ang="0">
                  <a:pos x="connsiteX0" y="connsiteY0"/>
                </a:cxn>
                <a:cxn ang="0">
                  <a:pos x="connsiteX1" y="connsiteY1"/>
                </a:cxn>
                <a:cxn ang="0">
                  <a:pos x="connsiteX2" y="connsiteY2"/>
                </a:cxn>
                <a:cxn ang="0">
                  <a:pos x="connsiteX3" y="connsiteY3"/>
                </a:cxn>
              </a:cxnLst>
              <a:rect l="l" t="t" r="r" b="b"/>
              <a:pathLst>
                <a:path w="369313" h="302930">
                  <a:moveTo>
                    <a:pt x="0" y="0"/>
                  </a:moveTo>
                  <a:cubicBezTo>
                    <a:pt x="31555" y="52592"/>
                    <a:pt x="63110" y="105184"/>
                    <a:pt x="117806" y="151465"/>
                  </a:cubicBezTo>
                  <a:cubicBezTo>
                    <a:pt x="172502" y="197746"/>
                    <a:pt x="287035" y="252441"/>
                    <a:pt x="328174" y="277685"/>
                  </a:cubicBezTo>
                  <a:cubicBezTo>
                    <a:pt x="369313" y="302929"/>
                    <a:pt x="366975" y="302929"/>
                    <a:pt x="364638" y="302930"/>
                  </a:cubicBezTo>
                </a:path>
              </a:pathLst>
            </a:custGeom>
            <a:ln w="381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フリーフォーム 99"/>
            <p:cNvSpPr/>
            <p:nvPr/>
          </p:nvSpPr>
          <p:spPr>
            <a:xfrm>
              <a:off x="7205809" y="5295666"/>
              <a:ext cx="412321" cy="182319"/>
            </a:xfrm>
            <a:custGeom>
              <a:avLst/>
              <a:gdLst>
                <a:gd name="connsiteX0" fmla="*/ 0 w 412321"/>
                <a:gd name="connsiteY0" fmla="*/ 0 h 182319"/>
                <a:gd name="connsiteX1" fmla="*/ 171099 w 412321"/>
                <a:gd name="connsiteY1" fmla="*/ 39269 h 182319"/>
                <a:gd name="connsiteX2" fmla="*/ 412321 w 412321"/>
                <a:gd name="connsiteY2" fmla="*/ 182319 h 182319"/>
              </a:gdLst>
              <a:ahLst/>
              <a:cxnLst>
                <a:cxn ang="0">
                  <a:pos x="connsiteX0" y="connsiteY0"/>
                </a:cxn>
                <a:cxn ang="0">
                  <a:pos x="connsiteX1" y="connsiteY1"/>
                </a:cxn>
                <a:cxn ang="0">
                  <a:pos x="connsiteX2" y="connsiteY2"/>
                </a:cxn>
              </a:cxnLst>
              <a:rect l="l" t="t" r="r" b="b"/>
              <a:pathLst>
                <a:path w="412321" h="182319">
                  <a:moveTo>
                    <a:pt x="0" y="0"/>
                  </a:moveTo>
                  <a:cubicBezTo>
                    <a:pt x="51189" y="4441"/>
                    <a:pt x="102379" y="8883"/>
                    <a:pt x="171099" y="39269"/>
                  </a:cubicBezTo>
                  <a:cubicBezTo>
                    <a:pt x="239819" y="69655"/>
                    <a:pt x="326070" y="125987"/>
                    <a:pt x="412321" y="182319"/>
                  </a:cubicBezTo>
                </a:path>
              </a:pathLst>
            </a:custGeom>
            <a:ln w="381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1" name="フリーフォーム 100"/>
            <p:cNvSpPr/>
            <p:nvPr/>
          </p:nvSpPr>
          <p:spPr>
            <a:xfrm>
              <a:off x="8092678" y="4956572"/>
              <a:ext cx="85329" cy="75406"/>
            </a:xfrm>
            <a:custGeom>
              <a:avLst/>
              <a:gdLst>
                <a:gd name="connsiteX0" fmla="*/ 25003 w 85329"/>
                <a:gd name="connsiteY0" fmla="*/ 5953 h 75406"/>
                <a:gd name="connsiteX1" fmla="*/ 3572 w 85329"/>
                <a:gd name="connsiteY1" fmla="*/ 51197 h 75406"/>
                <a:gd name="connsiteX2" fmla="*/ 46435 w 85329"/>
                <a:gd name="connsiteY2" fmla="*/ 75009 h 75406"/>
                <a:gd name="connsiteX3" fmla="*/ 77391 w 85329"/>
                <a:gd name="connsiteY3" fmla="*/ 53578 h 75406"/>
                <a:gd name="connsiteX4" fmla="*/ 75010 w 85329"/>
                <a:gd name="connsiteY4" fmla="*/ 15478 h 75406"/>
                <a:gd name="connsiteX5" fmla="*/ 25003 w 85329"/>
                <a:gd name="connsiteY5" fmla="*/ 5953 h 7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329" h="75406">
                  <a:moveTo>
                    <a:pt x="25003" y="5953"/>
                  </a:moveTo>
                  <a:cubicBezTo>
                    <a:pt x="13097" y="11906"/>
                    <a:pt x="0" y="39688"/>
                    <a:pt x="3572" y="51197"/>
                  </a:cubicBezTo>
                  <a:cubicBezTo>
                    <a:pt x="7144" y="62706"/>
                    <a:pt x="34132" y="74612"/>
                    <a:pt x="46435" y="75009"/>
                  </a:cubicBezTo>
                  <a:cubicBezTo>
                    <a:pt x="58738" y="75406"/>
                    <a:pt x="72629" y="63500"/>
                    <a:pt x="77391" y="53578"/>
                  </a:cubicBezTo>
                  <a:cubicBezTo>
                    <a:pt x="82153" y="43656"/>
                    <a:pt x="85329" y="23019"/>
                    <a:pt x="75010" y="15478"/>
                  </a:cubicBezTo>
                  <a:cubicBezTo>
                    <a:pt x="64691" y="7937"/>
                    <a:pt x="36909" y="0"/>
                    <a:pt x="25003" y="5953"/>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フリーフォーム 101"/>
            <p:cNvSpPr/>
            <p:nvPr/>
          </p:nvSpPr>
          <p:spPr>
            <a:xfrm>
              <a:off x="8149035" y="5038726"/>
              <a:ext cx="86122" cy="169465"/>
            </a:xfrm>
            <a:custGeom>
              <a:avLst/>
              <a:gdLst>
                <a:gd name="connsiteX0" fmla="*/ 1984 w 86122"/>
                <a:gd name="connsiteY0" fmla="*/ 14287 h 169465"/>
                <a:gd name="connsiteX1" fmla="*/ 75803 w 86122"/>
                <a:gd name="connsiteY1" fmla="*/ 159543 h 169465"/>
                <a:gd name="connsiteX2" fmla="*/ 63896 w 86122"/>
                <a:gd name="connsiteY2" fmla="*/ 73818 h 169465"/>
                <a:gd name="connsiteX3" fmla="*/ 1984 w 86122"/>
                <a:gd name="connsiteY3" fmla="*/ 14287 h 169465"/>
              </a:gdLst>
              <a:ahLst/>
              <a:cxnLst>
                <a:cxn ang="0">
                  <a:pos x="connsiteX0" y="connsiteY0"/>
                </a:cxn>
                <a:cxn ang="0">
                  <a:pos x="connsiteX1" y="connsiteY1"/>
                </a:cxn>
                <a:cxn ang="0">
                  <a:pos x="connsiteX2" y="connsiteY2"/>
                </a:cxn>
                <a:cxn ang="0">
                  <a:pos x="connsiteX3" y="connsiteY3"/>
                </a:cxn>
              </a:cxnLst>
              <a:rect l="l" t="t" r="r" b="b"/>
              <a:pathLst>
                <a:path w="86122" h="169465">
                  <a:moveTo>
                    <a:pt x="1984" y="14287"/>
                  </a:moveTo>
                  <a:cubicBezTo>
                    <a:pt x="3968" y="28574"/>
                    <a:pt x="65484" y="149621"/>
                    <a:pt x="75803" y="159543"/>
                  </a:cubicBezTo>
                  <a:cubicBezTo>
                    <a:pt x="86122" y="169465"/>
                    <a:pt x="75008" y="96837"/>
                    <a:pt x="63896" y="73818"/>
                  </a:cubicBezTo>
                  <a:cubicBezTo>
                    <a:pt x="52784" y="50799"/>
                    <a:pt x="0" y="0"/>
                    <a:pt x="1984" y="14287"/>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フリーフォーム 102"/>
            <p:cNvSpPr/>
            <p:nvPr/>
          </p:nvSpPr>
          <p:spPr>
            <a:xfrm>
              <a:off x="8183166" y="5004991"/>
              <a:ext cx="150018" cy="60324"/>
            </a:xfrm>
            <a:custGeom>
              <a:avLst/>
              <a:gdLst>
                <a:gd name="connsiteX0" fmla="*/ 1190 w 150018"/>
                <a:gd name="connsiteY0" fmla="*/ 5159 h 60324"/>
                <a:gd name="connsiteX1" fmla="*/ 67865 w 150018"/>
                <a:gd name="connsiteY1" fmla="*/ 50403 h 60324"/>
                <a:gd name="connsiteX2" fmla="*/ 148828 w 150018"/>
                <a:gd name="connsiteY2" fmla="*/ 55165 h 60324"/>
                <a:gd name="connsiteX3" fmla="*/ 60722 w 150018"/>
                <a:gd name="connsiteY3" fmla="*/ 19447 h 60324"/>
                <a:gd name="connsiteX4" fmla="*/ 1190 w 150018"/>
                <a:gd name="connsiteY4" fmla="*/ 5159 h 6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18" h="60324">
                  <a:moveTo>
                    <a:pt x="1190" y="5159"/>
                  </a:moveTo>
                  <a:cubicBezTo>
                    <a:pt x="2380" y="10318"/>
                    <a:pt x="43259" y="42069"/>
                    <a:pt x="67865" y="50403"/>
                  </a:cubicBezTo>
                  <a:cubicBezTo>
                    <a:pt x="92471" y="58737"/>
                    <a:pt x="150018" y="60324"/>
                    <a:pt x="148828" y="55165"/>
                  </a:cubicBezTo>
                  <a:cubicBezTo>
                    <a:pt x="147638" y="50006"/>
                    <a:pt x="84534" y="26591"/>
                    <a:pt x="60722" y="19447"/>
                  </a:cubicBezTo>
                  <a:cubicBezTo>
                    <a:pt x="36910" y="12303"/>
                    <a:pt x="0" y="0"/>
                    <a:pt x="1190" y="5159"/>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フリーフォーム 103"/>
            <p:cNvSpPr/>
            <p:nvPr/>
          </p:nvSpPr>
          <p:spPr>
            <a:xfrm>
              <a:off x="8201819" y="4890691"/>
              <a:ext cx="141287" cy="104378"/>
            </a:xfrm>
            <a:custGeom>
              <a:avLst/>
              <a:gdLst>
                <a:gd name="connsiteX0" fmla="*/ 3969 w 141287"/>
                <a:gd name="connsiteY0" fmla="*/ 98028 h 104378"/>
                <a:gd name="connsiteX1" fmla="*/ 101600 w 141287"/>
                <a:gd name="connsiteY1" fmla="*/ 43259 h 104378"/>
                <a:gd name="connsiteX2" fmla="*/ 125412 w 141287"/>
                <a:gd name="connsiteY2" fmla="*/ 5159 h 104378"/>
                <a:gd name="connsiteX3" fmla="*/ 3969 w 141287"/>
                <a:gd name="connsiteY3" fmla="*/ 98028 h 104378"/>
              </a:gdLst>
              <a:ahLst/>
              <a:cxnLst>
                <a:cxn ang="0">
                  <a:pos x="connsiteX0" y="connsiteY0"/>
                </a:cxn>
                <a:cxn ang="0">
                  <a:pos x="connsiteX1" y="connsiteY1"/>
                </a:cxn>
                <a:cxn ang="0">
                  <a:pos x="connsiteX2" y="connsiteY2"/>
                </a:cxn>
                <a:cxn ang="0">
                  <a:pos x="connsiteX3" y="connsiteY3"/>
                </a:cxn>
              </a:cxnLst>
              <a:rect l="l" t="t" r="r" b="b"/>
              <a:pathLst>
                <a:path w="141287" h="104378">
                  <a:moveTo>
                    <a:pt x="3969" y="98028"/>
                  </a:moveTo>
                  <a:cubicBezTo>
                    <a:pt x="0" y="104378"/>
                    <a:pt x="81360" y="58737"/>
                    <a:pt x="101600" y="43259"/>
                  </a:cubicBezTo>
                  <a:cubicBezTo>
                    <a:pt x="121840" y="27781"/>
                    <a:pt x="141287" y="0"/>
                    <a:pt x="125412" y="5159"/>
                  </a:cubicBezTo>
                  <a:cubicBezTo>
                    <a:pt x="109537" y="10318"/>
                    <a:pt x="7938" y="91678"/>
                    <a:pt x="3969" y="98028"/>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フリーフォーム 104"/>
            <p:cNvSpPr/>
            <p:nvPr/>
          </p:nvSpPr>
          <p:spPr>
            <a:xfrm>
              <a:off x="8039100" y="5055394"/>
              <a:ext cx="73819" cy="114300"/>
            </a:xfrm>
            <a:custGeom>
              <a:avLst/>
              <a:gdLst>
                <a:gd name="connsiteX0" fmla="*/ 73819 w 73819"/>
                <a:gd name="connsiteY0" fmla="*/ 0 h 114300"/>
                <a:gd name="connsiteX1" fmla="*/ 35719 w 73819"/>
                <a:gd name="connsiteY1" fmla="*/ 71437 h 114300"/>
                <a:gd name="connsiteX2" fmla="*/ 0 w 73819"/>
                <a:gd name="connsiteY2" fmla="*/ 114300 h 114300"/>
              </a:gdLst>
              <a:ahLst/>
              <a:cxnLst>
                <a:cxn ang="0">
                  <a:pos x="connsiteX0" y="connsiteY0"/>
                </a:cxn>
                <a:cxn ang="0">
                  <a:pos x="connsiteX1" y="connsiteY1"/>
                </a:cxn>
                <a:cxn ang="0">
                  <a:pos x="connsiteX2" y="connsiteY2"/>
                </a:cxn>
              </a:cxnLst>
              <a:rect l="l" t="t" r="r" b="b"/>
              <a:pathLst>
                <a:path w="73819" h="114300">
                  <a:moveTo>
                    <a:pt x="73819" y="0"/>
                  </a:moveTo>
                  <a:cubicBezTo>
                    <a:pt x="60920" y="26193"/>
                    <a:pt x="48022" y="52387"/>
                    <a:pt x="35719" y="71437"/>
                  </a:cubicBezTo>
                  <a:cubicBezTo>
                    <a:pt x="23416" y="90487"/>
                    <a:pt x="11708" y="102393"/>
                    <a:pt x="0" y="114300"/>
                  </a:cubicBezTo>
                </a:path>
              </a:pathLst>
            </a:custGeom>
            <a:ln w="381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6" name="フリーフォーム 105"/>
            <p:cNvSpPr/>
            <p:nvPr/>
          </p:nvSpPr>
          <p:spPr>
            <a:xfrm>
              <a:off x="8167688" y="4855369"/>
              <a:ext cx="83343" cy="80962"/>
            </a:xfrm>
            <a:custGeom>
              <a:avLst/>
              <a:gdLst>
                <a:gd name="connsiteX0" fmla="*/ 0 w 83343"/>
                <a:gd name="connsiteY0" fmla="*/ 80962 h 80962"/>
                <a:gd name="connsiteX1" fmla="*/ 83343 w 83343"/>
                <a:gd name="connsiteY1" fmla="*/ 0 h 80962"/>
              </a:gdLst>
              <a:ahLst/>
              <a:cxnLst>
                <a:cxn ang="0">
                  <a:pos x="connsiteX0" y="connsiteY0"/>
                </a:cxn>
                <a:cxn ang="0">
                  <a:pos x="connsiteX1" y="connsiteY1"/>
                </a:cxn>
              </a:cxnLst>
              <a:rect l="l" t="t" r="r" b="b"/>
              <a:pathLst>
                <a:path w="83343" h="80962">
                  <a:moveTo>
                    <a:pt x="0" y="80962"/>
                  </a:moveTo>
                  <a:lnTo>
                    <a:pt x="83343" y="0"/>
                  </a:lnTo>
                </a:path>
              </a:pathLst>
            </a:custGeom>
            <a:ln w="381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7" name="フリーフォーム 106"/>
            <p:cNvSpPr/>
            <p:nvPr/>
          </p:nvSpPr>
          <p:spPr>
            <a:xfrm>
              <a:off x="8081963" y="4826794"/>
              <a:ext cx="35718" cy="116681"/>
            </a:xfrm>
            <a:custGeom>
              <a:avLst/>
              <a:gdLst>
                <a:gd name="connsiteX0" fmla="*/ 35718 w 35718"/>
                <a:gd name="connsiteY0" fmla="*/ 116681 h 116681"/>
                <a:gd name="connsiteX1" fmla="*/ 26193 w 35718"/>
                <a:gd name="connsiteY1" fmla="*/ 45244 h 116681"/>
                <a:gd name="connsiteX2" fmla="*/ 0 w 35718"/>
                <a:gd name="connsiteY2" fmla="*/ 0 h 116681"/>
              </a:gdLst>
              <a:ahLst/>
              <a:cxnLst>
                <a:cxn ang="0">
                  <a:pos x="connsiteX0" y="connsiteY0"/>
                </a:cxn>
                <a:cxn ang="0">
                  <a:pos x="connsiteX1" y="connsiteY1"/>
                </a:cxn>
                <a:cxn ang="0">
                  <a:pos x="connsiteX2" y="connsiteY2"/>
                </a:cxn>
              </a:cxnLst>
              <a:rect l="l" t="t" r="r" b="b"/>
              <a:pathLst>
                <a:path w="35718" h="116681">
                  <a:moveTo>
                    <a:pt x="35718" y="116681"/>
                  </a:moveTo>
                  <a:cubicBezTo>
                    <a:pt x="33932" y="90686"/>
                    <a:pt x="32146" y="64691"/>
                    <a:pt x="26193" y="45244"/>
                  </a:cubicBezTo>
                  <a:cubicBezTo>
                    <a:pt x="20240" y="25797"/>
                    <a:pt x="10120" y="12898"/>
                    <a:pt x="0" y="0"/>
                  </a:cubicBezTo>
                </a:path>
              </a:pathLst>
            </a:custGeom>
            <a:ln w="381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9" name="フリーフォーム 108"/>
            <p:cNvSpPr/>
            <p:nvPr/>
          </p:nvSpPr>
          <p:spPr>
            <a:xfrm>
              <a:off x="7993856" y="4895850"/>
              <a:ext cx="90488" cy="76200"/>
            </a:xfrm>
            <a:custGeom>
              <a:avLst/>
              <a:gdLst>
                <a:gd name="connsiteX0" fmla="*/ 90488 w 90488"/>
                <a:gd name="connsiteY0" fmla="*/ 76200 h 76200"/>
                <a:gd name="connsiteX1" fmla="*/ 30957 w 90488"/>
                <a:gd name="connsiteY1" fmla="*/ 28575 h 76200"/>
                <a:gd name="connsiteX2" fmla="*/ 0 w 90488"/>
                <a:gd name="connsiteY2" fmla="*/ 0 h 76200"/>
              </a:gdLst>
              <a:ahLst/>
              <a:cxnLst>
                <a:cxn ang="0">
                  <a:pos x="connsiteX0" y="connsiteY0"/>
                </a:cxn>
                <a:cxn ang="0">
                  <a:pos x="connsiteX1" y="connsiteY1"/>
                </a:cxn>
                <a:cxn ang="0">
                  <a:pos x="connsiteX2" y="connsiteY2"/>
                </a:cxn>
              </a:cxnLst>
              <a:rect l="l" t="t" r="r" b="b"/>
              <a:pathLst>
                <a:path w="90488" h="76200">
                  <a:moveTo>
                    <a:pt x="90488" y="76200"/>
                  </a:moveTo>
                  <a:cubicBezTo>
                    <a:pt x="68263" y="58737"/>
                    <a:pt x="46038" y="41275"/>
                    <a:pt x="30957" y="28575"/>
                  </a:cubicBezTo>
                  <a:cubicBezTo>
                    <a:pt x="15876" y="15875"/>
                    <a:pt x="7938" y="7937"/>
                    <a:pt x="0" y="0"/>
                  </a:cubicBezTo>
                </a:path>
              </a:pathLst>
            </a:custGeom>
            <a:ln w="381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0" name="フリーフォーム 109"/>
            <p:cNvSpPr/>
            <p:nvPr/>
          </p:nvSpPr>
          <p:spPr>
            <a:xfrm>
              <a:off x="7936706" y="5017294"/>
              <a:ext cx="80963" cy="7144"/>
            </a:xfrm>
            <a:custGeom>
              <a:avLst/>
              <a:gdLst>
                <a:gd name="connsiteX0" fmla="*/ 80963 w 80963"/>
                <a:gd name="connsiteY0" fmla="*/ 0 h 7144"/>
                <a:gd name="connsiteX1" fmla="*/ 0 w 80963"/>
                <a:gd name="connsiteY1" fmla="*/ 7144 h 7144"/>
              </a:gdLst>
              <a:ahLst/>
              <a:cxnLst>
                <a:cxn ang="0">
                  <a:pos x="connsiteX0" y="connsiteY0"/>
                </a:cxn>
                <a:cxn ang="0">
                  <a:pos x="connsiteX1" y="connsiteY1"/>
                </a:cxn>
              </a:cxnLst>
              <a:rect l="l" t="t" r="r" b="b"/>
              <a:pathLst>
                <a:path w="80963" h="7144">
                  <a:moveTo>
                    <a:pt x="80963" y="0"/>
                  </a:moveTo>
                  <a:lnTo>
                    <a:pt x="0" y="7144"/>
                  </a:lnTo>
                </a:path>
              </a:pathLst>
            </a:custGeom>
            <a:ln w="381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1" name="フリーフォーム 110"/>
            <p:cNvSpPr/>
            <p:nvPr/>
          </p:nvSpPr>
          <p:spPr>
            <a:xfrm>
              <a:off x="8005763" y="5029200"/>
              <a:ext cx="66675" cy="54769"/>
            </a:xfrm>
            <a:custGeom>
              <a:avLst/>
              <a:gdLst>
                <a:gd name="connsiteX0" fmla="*/ 66675 w 66675"/>
                <a:gd name="connsiteY0" fmla="*/ 0 h 54769"/>
                <a:gd name="connsiteX1" fmla="*/ 0 w 66675"/>
                <a:gd name="connsiteY1" fmla="*/ 54769 h 54769"/>
              </a:gdLst>
              <a:ahLst/>
              <a:cxnLst>
                <a:cxn ang="0">
                  <a:pos x="connsiteX0" y="connsiteY0"/>
                </a:cxn>
                <a:cxn ang="0">
                  <a:pos x="connsiteX1" y="connsiteY1"/>
                </a:cxn>
              </a:cxnLst>
              <a:rect l="l" t="t" r="r" b="b"/>
              <a:pathLst>
                <a:path w="66675" h="54769">
                  <a:moveTo>
                    <a:pt x="66675" y="0"/>
                  </a:moveTo>
                  <a:lnTo>
                    <a:pt x="0" y="54769"/>
                  </a:lnTo>
                </a:path>
              </a:pathLst>
            </a:custGeom>
            <a:ln w="381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63" name="テキスト ボックス 62"/>
          <p:cNvSpPr txBox="1"/>
          <p:nvPr/>
        </p:nvSpPr>
        <p:spPr>
          <a:xfrm>
            <a:off x="2483768" y="3212976"/>
            <a:ext cx="2304256" cy="461665"/>
          </a:xfrm>
          <a:prstGeom prst="rect">
            <a:avLst/>
          </a:prstGeom>
          <a:noFill/>
        </p:spPr>
        <p:txBody>
          <a:bodyPr wrap="square" rtlCol="0">
            <a:spAutoFit/>
          </a:bodyPr>
          <a:lstStyle/>
          <a:p>
            <a:pPr algn="ctr"/>
            <a:r>
              <a:rPr kumimoji="1" lang="en-US" altLang="ja-JP" sz="2400" dirty="0" smtClean="0"/>
              <a:t>[</a:t>
            </a:r>
            <a:r>
              <a:rPr kumimoji="1" lang="en-US" altLang="ja-JP" sz="2400" dirty="0" err="1" smtClean="0"/>
              <a:t>Owada</a:t>
            </a:r>
            <a:r>
              <a:rPr kumimoji="1" lang="en-US" altLang="ja-JP" sz="2400" dirty="0" smtClean="0"/>
              <a:t> 2004]</a:t>
            </a:r>
            <a:endParaRPr kumimoji="1" lang="ja-JP" altLang="en-US" sz="2400" dirty="0"/>
          </a:p>
        </p:txBody>
      </p:sp>
      <p:pic>
        <p:nvPicPr>
          <p:cNvPr id="6" name="Picture 2"/>
          <p:cNvPicPr>
            <a:picLocks noChangeAspect="1" noChangeArrowheads="1"/>
          </p:cNvPicPr>
          <p:nvPr/>
        </p:nvPicPr>
        <p:blipFill>
          <a:blip r:embed="rId9"/>
          <a:srcRect/>
          <a:stretch>
            <a:fillRect/>
          </a:stretch>
        </p:blipFill>
        <p:spPr bwMode="auto">
          <a:xfrm>
            <a:off x="2483768" y="1466843"/>
            <a:ext cx="2232248" cy="1710129"/>
          </a:xfrm>
          <a:prstGeom prst="rect">
            <a:avLst/>
          </a:prstGeom>
          <a:noFill/>
          <a:ln w="9525">
            <a:noFill/>
            <a:miter lim="800000"/>
            <a:headEnd/>
            <a:tailEnd/>
          </a:ln>
        </p:spPr>
      </p:pic>
      <p:pic>
        <p:nvPicPr>
          <p:cNvPr id="1027" name="Picture 3"/>
          <p:cNvPicPr>
            <a:picLocks noChangeAspect="1" noChangeArrowheads="1"/>
          </p:cNvPicPr>
          <p:nvPr/>
        </p:nvPicPr>
        <p:blipFill>
          <a:blip r:embed="rId10"/>
          <a:srcRect/>
          <a:stretch>
            <a:fillRect/>
          </a:stretch>
        </p:blipFill>
        <p:spPr bwMode="auto">
          <a:xfrm>
            <a:off x="7075028" y="944724"/>
            <a:ext cx="1457412" cy="241226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P spid="6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smtClean="0"/>
              <a:t>Our goal:</a:t>
            </a:r>
            <a:br>
              <a:rPr lang="en-US" altLang="ja-JP" dirty="0" smtClean="0"/>
            </a:br>
            <a:r>
              <a:rPr lang="en-US" altLang="ja-JP" dirty="0" smtClean="0"/>
              <a:t>    Direct control over global structures</a:t>
            </a:r>
            <a:endParaRPr lang="ja-JP" altLang="en-US" dirty="0"/>
          </a:p>
        </p:txBody>
      </p:sp>
      <p:sp>
        <p:nvSpPr>
          <p:cNvPr id="3" name="コンテンツ プレースホルダ 2"/>
          <p:cNvSpPr>
            <a:spLocks noGrp="1"/>
          </p:cNvSpPr>
          <p:nvPr>
            <p:ph idx="1"/>
          </p:nvPr>
        </p:nvSpPr>
        <p:spPr/>
        <p:txBody>
          <a:bodyPr>
            <a:normAutofit/>
          </a:bodyPr>
          <a:lstStyle/>
          <a:p>
            <a:r>
              <a:rPr lang="en-US" altLang="ja-JP" dirty="0" smtClean="0"/>
              <a:t>New representation: Diffusion Surfaces</a:t>
            </a:r>
          </a:p>
          <a:p>
            <a:pPr lvl="3"/>
            <a:endParaRPr lang="en-US" altLang="ja-JP" dirty="0" smtClean="0"/>
          </a:p>
          <a:p>
            <a:pPr lvl="3"/>
            <a:endParaRPr lang="en-US" altLang="ja-JP" dirty="0" smtClean="0"/>
          </a:p>
          <a:p>
            <a:pPr lvl="3"/>
            <a:endParaRPr lang="en-US" altLang="ja-JP" dirty="0" smtClean="0"/>
          </a:p>
          <a:p>
            <a:pPr lvl="3"/>
            <a:endParaRPr lang="en-US" altLang="ja-JP" dirty="0" smtClean="0"/>
          </a:p>
          <a:p>
            <a:pPr lvl="3"/>
            <a:endParaRPr lang="en-US" altLang="ja-JP" dirty="0" smtClean="0"/>
          </a:p>
          <a:p>
            <a:pPr lvl="3"/>
            <a:endParaRPr lang="en-US" altLang="ja-JP" dirty="0" smtClean="0"/>
          </a:p>
          <a:p>
            <a:pPr lvl="3"/>
            <a:endParaRPr lang="en-US" altLang="ja-JP" dirty="0" smtClean="0"/>
          </a:p>
          <a:p>
            <a:pPr lvl="3"/>
            <a:endParaRPr lang="en-US" altLang="ja-JP" dirty="0" smtClean="0"/>
          </a:p>
          <a:p>
            <a:pPr lvl="3"/>
            <a:endParaRPr lang="en-US" altLang="ja-JP" dirty="0" smtClean="0"/>
          </a:p>
          <a:p>
            <a:pPr lvl="3"/>
            <a:endParaRPr lang="en-US" altLang="ja-JP" dirty="0" smtClean="0"/>
          </a:p>
          <a:p>
            <a:pPr lvl="1"/>
            <a:r>
              <a:rPr lang="en-US" altLang="ja-JP" dirty="0" smtClean="0"/>
              <a:t>Inspired by Diffusion Curves</a:t>
            </a:r>
          </a:p>
          <a:p>
            <a:r>
              <a:rPr lang="en-US" altLang="ja-JP" dirty="0" smtClean="0"/>
              <a:t>Sketch-based 3D modeling interface</a:t>
            </a:r>
            <a:endParaRPr lang="ja-JP" altLang="en-US" dirty="0"/>
          </a:p>
        </p:txBody>
      </p:sp>
      <p:sp>
        <p:nvSpPr>
          <p:cNvPr id="4" name="スライド番号プレースホルダ 3"/>
          <p:cNvSpPr>
            <a:spLocks noGrp="1"/>
          </p:cNvSpPr>
          <p:nvPr>
            <p:ph type="sldNum" sz="quarter" idx="12"/>
          </p:nvPr>
        </p:nvSpPr>
        <p:spPr/>
        <p:txBody>
          <a:bodyPr/>
          <a:lstStyle/>
          <a:p>
            <a:fld id="{BE387D97-BE28-4FFD-BA13-A9D9CEA3CCD0}" type="slidenum">
              <a:rPr lang="ja-JP" altLang="en-US" smtClean="0"/>
              <a:pPr/>
              <a:t>5</a:t>
            </a:fld>
            <a:endParaRPr lang="ja-JP" altLang="en-US" dirty="0"/>
          </a:p>
        </p:txBody>
      </p:sp>
      <p:pic>
        <p:nvPicPr>
          <p:cNvPr id="5" name="Picture 5" descr="C:\Documents and Settings\kenshi\My Documents\material - videos\asia2010 - DiffusionSurfaces\still\capture_57890.bmp"/>
          <p:cNvPicPr>
            <a:picLocks noChangeAspect="1" noChangeArrowheads="1"/>
          </p:cNvPicPr>
          <p:nvPr/>
        </p:nvPicPr>
        <p:blipFill>
          <a:blip r:embed="rId3" cstate="print">
            <a:clrChange>
              <a:clrFrom>
                <a:srgbClr val="FFFFFF"/>
              </a:clrFrom>
              <a:clrTo>
                <a:srgbClr val="FFFFFF">
                  <a:alpha val="0"/>
                </a:srgbClr>
              </a:clrTo>
            </a:clrChange>
          </a:blip>
          <a:srcRect l="12773" t="10726" r="12031" b="6058"/>
          <a:stretch>
            <a:fillRect/>
          </a:stretch>
        </p:blipFill>
        <p:spPr bwMode="auto">
          <a:xfrm>
            <a:off x="4932040" y="1952836"/>
            <a:ext cx="3600400" cy="2988332"/>
          </a:xfrm>
          <a:prstGeom prst="rect">
            <a:avLst/>
          </a:prstGeom>
          <a:noFill/>
          <a:ln>
            <a:noFill/>
          </a:ln>
        </p:spPr>
      </p:pic>
      <p:pic>
        <p:nvPicPr>
          <p:cNvPr id="6" name="Picture 5" descr="C:\Documents and Settings\kenshi\My Documents\material - videos\asia2010 - DiffusionSurfaces\still\capture_581906.bmp"/>
          <p:cNvPicPr>
            <a:picLocks noChangeAspect="1" noChangeArrowheads="1"/>
          </p:cNvPicPr>
          <p:nvPr/>
        </p:nvPicPr>
        <p:blipFill>
          <a:blip r:embed="rId4" cstate="print">
            <a:clrChange>
              <a:clrFrom>
                <a:srgbClr val="FFFFFF"/>
              </a:clrFrom>
              <a:clrTo>
                <a:srgbClr val="FFFFFF">
                  <a:alpha val="0"/>
                </a:srgbClr>
              </a:clrTo>
            </a:clrChange>
          </a:blip>
          <a:srcRect l="11269" t="4010" r="14287" b="3749"/>
          <a:stretch>
            <a:fillRect/>
          </a:stretch>
        </p:blipFill>
        <p:spPr bwMode="auto">
          <a:xfrm>
            <a:off x="611560" y="1808820"/>
            <a:ext cx="3564396" cy="3312368"/>
          </a:xfrm>
          <a:prstGeom prst="rect">
            <a:avLst/>
          </a:prstGeom>
          <a:noFill/>
        </p:spPr>
      </p:pic>
      <p:sp>
        <p:nvSpPr>
          <p:cNvPr id="7" name="テキスト ボックス 6"/>
          <p:cNvSpPr txBox="1"/>
          <p:nvPr/>
        </p:nvSpPr>
        <p:spPr>
          <a:xfrm>
            <a:off x="503548" y="5042209"/>
            <a:ext cx="3816424" cy="461665"/>
          </a:xfrm>
          <a:prstGeom prst="rect">
            <a:avLst/>
          </a:prstGeom>
          <a:noFill/>
        </p:spPr>
        <p:txBody>
          <a:bodyPr wrap="square" rtlCol="0">
            <a:spAutoFit/>
          </a:bodyPr>
          <a:lstStyle/>
          <a:p>
            <a:pPr algn="ctr"/>
            <a:r>
              <a:rPr kumimoji="1" lang="en-US" altLang="ja-JP" sz="2400" dirty="0" smtClean="0"/>
              <a:t>3D surfaces with colors</a:t>
            </a:r>
            <a:endParaRPr kumimoji="1" lang="ja-JP" altLang="en-US" sz="2400" dirty="0"/>
          </a:p>
        </p:txBody>
      </p:sp>
      <p:sp>
        <p:nvSpPr>
          <p:cNvPr id="8" name="テキスト ボックス 7"/>
          <p:cNvSpPr txBox="1"/>
          <p:nvPr/>
        </p:nvSpPr>
        <p:spPr>
          <a:xfrm>
            <a:off x="4716016" y="5045114"/>
            <a:ext cx="3995936" cy="461665"/>
          </a:xfrm>
          <a:prstGeom prst="rect">
            <a:avLst/>
          </a:prstGeom>
          <a:noFill/>
        </p:spPr>
        <p:txBody>
          <a:bodyPr wrap="square" rtlCol="0">
            <a:spAutoFit/>
          </a:bodyPr>
          <a:lstStyle/>
          <a:p>
            <a:pPr algn="ctr"/>
            <a:r>
              <a:rPr kumimoji="1" lang="en-US" altLang="ja-JP" sz="2400" dirty="0" smtClean="0"/>
              <a:t>color diffused in 3D space</a:t>
            </a:r>
            <a:endParaRPr kumimoji="1" lang="ja-JP" alt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2313384"/>
            <a:ext cx="8640960" cy="1115616"/>
          </a:xfrm>
        </p:spPr>
        <p:txBody>
          <a:bodyPr/>
          <a:lstStyle/>
          <a:p>
            <a:pPr algn="ctr"/>
            <a:r>
              <a:rPr kumimoji="1" lang="en-US" altLang="ja-JP" dirty="0" smtClean="0"/>
              <a:t>Definition of Diffusion Surfaces</a:t>
            </a:r>
            <a:endParaRPr kumimoji="1" lang="ja-JP" altLang="en-US" dirty="0"/>
          </a:p>
        </p:txBody>
      </p:sp>
      <p:sp>
        <p:nvSpPr>
          <p:cNvPr id="4" name="スライド番号プレースホルダ 3"/>
          <p:cNvSpPr>
            <a:spLocks noGrp="1"/>
          </p:cNvSpPr>
          <p:nvPr>
            <p:ph type="sldNum" sz="quarter" idx="12"/>
          </p:nvPr>
        </p:nvSpPr>
        <p:spPr/>
        <p:txBody>
          <a:bodyPr/>
          <a:lstStyle/>
          <a:p>
            <a:fld id="{BE387D97-BE28-4FFD-BA13-A9D9CEA3CCD0}" type="slidenum">
              <a:rPr kumimoji="1" lang="ja-JP" altLang="en-US" smtClean="0"/>
              <a:pPr/>
              <a:t>6</a:t>
            </a:fld>
            <a:endParaRPr kumimoji="1" lang="ja-JP" altLang="en-US"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Diffusion Curves [</a:t>
            </a:r>
            <a:r>
              <a:rPr lang="en-US" altLang="ja-JP" dirty="0" err="1" smtClean="0"/>
              <a:t>Orzan</a:t>
            </a:r>
            <a:r>
              <a:rPr lang="en-US" altLang="ja-JP" dirty="0" smtClean="0"/>
              <a:t> 2008]</a:t>
            </a:r>
            <a:endParaRPr lang="ja-JP" altLang="en-US" dirty="0"/>
          </a:p>
        </p:txBody>
      </p:sp>
      <p:sp>
        <p:nvSpPr>
          <p:cNvPr id="3" name="コンテンツ プレースホルダ 2"/>
          <p:cNvSpPr>
            <a:spLocks noGrp="1"/>
          </p:cNvSpPr>
          <p:nvPr>
            <p:ph idx="1"/>
          </p:nvPr>
        </p:nvSpPr>
        <p:spPr/>
        <p:txBody>
          <a:bodyPr/>
          <a:lstStyle/>
          <a:p>
            <a:r>
              <a:rPr lang="en-US" altLang="ja-JP" smtClean="0"/>
              <a:t>2D curves with colors on either side</a:t>
            </a:r>
          </a:p>
          <a:p>
            <a:r>
              <a:rPr lang="en-US" altLang="ja-JP" smtClean="0"/>
              <a:t>Diffuse colors over 2D raster image</a:t>
            </a:r>
          </a:p>
          <a:p>
            <a:pPr lvl="1"/>
            <a:r>
              <a:rPr lang="en-US" altLang="ja-JP" smtClean="0"/>
              <a:t>Solve 2D Poisson equation</a:t>
            </a:r>
            <a:endParaRPr lang="ja-JP" altLang="en-US" dirty="0"/>
          </a:p>
        </p:txBody>
      </p:sp>
      <p:sp>
        <p:nvSpPr>
          <p:cNvPr id="7" name="スライド番号プレースホルダ 6"/>
          <p:cNvSpPr>
            <a:spLocks noGrp="1"/>
          </p:cNvSpPr>
          <p:nvPr>
            <p:ph type="sldNum" sz="quarter" idx="12"/>
          </p:nvPr>
        </p:nvSpPr>
        <p:spPr/>
        <p:txBody>
          <a:bodyPr/>
          <a:lstStyle/>
          <a:p>
            <a:fld id="{BE387D97-BE28-4FFD-BA13-A9D9CEA3CCD0}" type="slidenum">
              <a:rPr lang="ja-JP" altLang="en-US" smtClean="0"/>
              <a:pPr/>
              <a:t>7</a:t>
            </a:fld>
            <a:endParaRPr lang="ja-JP" altLang="en-US" dirty="0"/>
          </a:p>
        </p:txBody>
      </p:sp>
      <p:pic>
        <p:nvPicPr>
          <p:cNvPr id="4" name="Picture 2"/>
          <p:cNvPicPr>
            <a:picLocks noChangeAspect="1" noChangeArrowheads="1"/>
          </p:cNvPicPr>
          <p:nvPr/>
        </p:nvPicPr>
        <p:blipFill>
          <a:blip r:embed="rId3" cstate="print"/>
          <a:srcRect/>
          <a:stretch>
            <a:fillRect/>
          </a:stretch>
        </p:blipFill>
        <p:spPr bwMode="auto">
          <a:xfrm>
            <a:off x="413460" y="3839595"/>
            <a:ext cx="3294444" cy="1925191"/>
          </a:xfrm>
          <a:prstGeom prst="rect">
            <a:avLst/>
          </a:prstGeom>
          <a:noFill/>
          <a:ln w="9525">
            <a:noFill/>
            <a:miter lim="800000"/>
            <a:headEnd/>
            <a:tailEnd/>
          </a:ln>
        </p:spPr>
      </p:pic>
      <p:pic>
        <p:nvPicPr>
          <p:cNvPr id="5" name="Picture 3"/>
          <p:cNvPicPr>
            <a:picLocks noChangeAspect="1" noChangeArrowheads="1"/>
          </p:cNvPicPr>
          <p:nvPr/>
        </p:nvPicPr>
        <p:blipFill>
          <a:blip r:embed="rId4" cstate="print"/>
          <a:srcRect/>
          <a:stretch>
            <a:fillRect/>
          </a:stretch>
        </p:blipFill>
        <p:spPr bwMode="auto">
          <a:xfrm>
            <a:off x="5464315" y="3820570"/>
            <a:ext cx="3284149" cy="1935486"/>
          </a:xfrm>
          <a:prstGeom prst="rect">
            <a:avLst/>
          </a:prstGeom>
          <a:noFill/>
          <a:ln w="9525">
            <a:noFill/>
            <a:miter lim="800000"/>
            <a:headEnd/>
            <a:tailEnd/>
          </a:ln>
        </p:spPr>
      </p:pic>
      <p:sp>
        <p:nvSpPr>
          <p:cNvPr id="6" name="右矢印 5"/>
          <p:cNvSpPr/>
          <p:nvPr/>
        </p:nvSpPr>
        <p:spPr>
          <a:xfrm>
            <a:off x="4067944" y="4365104"/>
            <a:ext cx="1152128" cy="792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d</a:t>
            </a:r>
            <a:r>
              <a:rPr kumimoji="1" lang="en-US" altLang="ja-JP" dirty="0" smtClean="0"/>
              <a:t>iffuse</a:t>
            </a:r>
            <a:endParaRPr kumimoji="1" lang="ja-JP"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Diffusion Surfaces</a:t>
            </a:r>
            <a:endParaRPr kumimoji="1" lang="ja-JP" altLang="en-US" dirty="0"/>
          </a:p>
        </p:txBody>
      </p:sp>
      <p:sp>
        <p:nvSpPr>
          <p:cNvPr id="3" name="コンテンツ プレースホルダ 2"/>
          <p:cNvSpPr>
            <a:spLocks noGrp="1"/>
          </p:cNvSpPr>
          <p:nvPr>
            <p:ph idx="1"/>
          </p:nvPr>
        </p:nvSpPr>
        <p:spPr/>
        <p:txBody>
          <a:bodyPr/>
          <a:lstStyle/>
          <a:p>
            <a:r>
              <a:rPr kumimoji="1" lang="en-US" altLang="ja-JP" dirty="0" smtClean="0"/>
              <a:t>3D surfaces with colors on either side</a:t>
            </a:r>
          </a:p>
          <a:p>
            <a:r>
              <a:rPr lang="en-US" altLang="ja-JP" dirty="0" smtClean="0"/>
              <a:t>Diffuse colors over 3D volume</a:t>
            </a:r>
          </a:p>
          <a:p>
            <a:pPr lvl="1"/>
            <a:r>
              <a:rPr lang="en-US" altLang="ja-JP" dirty="0" smtClean="0"/>
              <a:t>S</a:t>
            </a:r>
            <a:r>
              <a:rPr kumimoji="1" lang="en-US" altLang="ja-JP" dirty="0" smtClean="0"/>
              <a:t>olve 3D Poisson equation…?</a:t>
            </a:r>
          </a:p>
        </p:txBody>
      </p:sp>
      <p:pic>
        <p:nvPicPr>
          <p:cNvPr id="4"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38834" y="3645024"/>
            <a:ext cx="3197062" cy="2334106"/>
          </a:xfrm>
          <a:prstGeom prst="rect">
            <a:avLst/>
          </a:prstGeom>
          <a:noFill/>
          <a:ln w="9525">
            <a:noFill/>
            <a:miter lim="800000"/>
            <a:headEnd/>
            <a:tailEnd/>
          </a:ln>
        </p:spPr>
      </p:pic>
      <p:pic>
        <p:nvPicPr>
          <p:cNvPr id="5"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508104" y="3648769"/>
            <a:ext cx="3240360" cy="2342162"/>
          </a:xfrm>
          <a:prstGeom prst="rect">
            <a:avLst/>
          </a:prstGeom>
          <a:noFill/>
          <a:ln w="9525">
            <a:noFill/>
            <a:miter lim="800000"/>
            <a:headEnd/>
            <a:tailEnd/>
          </a:ln>
        </p:spPr>
      </p:pic>
      <p:sp>
        <p:nvSpPr>
          <p:cNvPr id="6" name="スライド番号プレースホルダ 5"/>
          <p:cNvSpPr>
            <a:spLocks noGrp="1"/>
          </p:cNvSpPr>
          <p:nvPr>
            <p:ph type="sldNum" sz="quarter" idx="12"/>
          </p:nvPr>
        </p:nvSpPr>
        <p:spPr/>
        <p:txBody>
          <a:bodyPr/>
          <a:lstStyle/>
          <a:p>
            <a:fld id="{BE387D97-BE28-4FFD-BA13-A9D9CEA3CCD0}" type="slidenum">
              <a:rPr kumimoji="1" lang="ja-JP" altLang="en-US" smtClean="0"/>
              <a:pPr/>
              <a:t>8</a:t>
            </a:fld>
            <a:endParaRPr kumimoji="1" lang="ja-JP" altLang="en-US" dirty="0"/>
          </a:p>
        </p:txBody>
      </p:sp>
      <p:sp>
        <p:nvSpPr>
          <p:cNvPr id="8" name="右矢印 7"/>
          <p:cNvSpPr/>
          <p:nvPr/>
        </p:nvSpPr>
        <p:spPr>
          <a:xfrm>
            <a:off x="4067944" y="4365104"/>
            <a:ext cx="1152128" cy="792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d</a:t>
            </a:r>
            <a:r>
              <a:rPr kumimoji="1" lang="en-US" altLang="ja-JP" dirty="0" smtClean="0"/>
              <a:t>iffuse</a:t>
            </a:r>
            <a:endParaRPr kumimoji="1" lang="ja-JP"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3D Poisson eq. is expensive to solve!</a:t>
            </a:r>
            <a:endParaRPr lang="ja-JP" altLang="en-US" dirty="0"/>
          </a:p>
        </p:txBody>
      </p:sp>
      <p:sp>
        <p:nvSpPr>
          <p:cNvPr id="3" name="コンテンツ プレースホルダ 2"/>
          <p:cNvSpPr>
            <a:spLocks noGrp="1"/>
          </p:cNvSpPr>
          <p:nvPr>
            <p:ph idx="1"/>
          </p:nvPr>
        </p:nvSpPr>
        <p:spPr/>
        <p:txBody>
          <a:bodyPr>
            <a:normAutofit/>
          </a:bodyPr>
          <a:lstStyle/>
          <a:p>
            <a:r>
              <a:rPr lang="en-US" altLang="ja-JP" dirty="0" smtClean="0">
                <a:sym typeface="Wingdings" pitchFamily="2" charset="2"/>
              </a:rPr>
              <a:t>Large memory &amp; heavy precomputation</a:t>
            </a:r>
          </a:p>
          <a:p>
            <a:pPr lvl="1"/>
            <a:r>
              <a:rPr lang="en-US" altLang="ja-JP" dirty="0" smtClean="0">
                <a:sym typeface="Wingdings" pitchFamily="2" charset="2"/>
              </a:rPr>
              <a:t>Dense volume tessellation for quality</a:t>
            </a:r>
          </a:p>
          <a:p>
            <a:endParaRPr lang="en-US" altLang="ja-JP" dirty="0" smtClean="0">
              <a:sym typeface="Wingdings" pitchFamily="2" charset="2"/>
            </a:endParaRPr>
          </a:p>
          <a:p>
            <a:endParaRPr lang="en-US" altLang="ja-JP" dirty="0" smtClean="0">
              <a:sym typeface="Wingdings" pitchFamily="2" charset="2"/>
            </a:endParaRPr>
          </a:p>
          <a:p>
            <a:endParaRPr lang="en-US" altLang="ja-JP" dirty="0" smtClean="0">
              <a:sym typeface="Wingdings" pitchFamily="2" charset="2"/>
            </a:endParaRPr>
          </a:p>
          <a:p>
            <a:endParaRPr lang="en-US" altLang="ja-JP" dirty="0" smtClean="0">
              <a:sym typeface="Wingdings" pitchFamily="2" charset="2"/>
            </a:endParaRPr>
          </a:p>
          <a:p>
            <a:endParaRPr lang="en-US" altLang="ja-JP" dirty="0" smtClean="0">
              <a:sym typeface="Wingdings" pitchFamily="2" charset="2"/>
            </a:endParaRPr>
          </a:p>
          <a:p>
            <a:endParaRPr lang="en-US" altLang="ja-JP" dirty="0" smtClean="0">
              <a:sym typeface="Wingdings" pitchFamily="2" charset="2"/>
            </a:endParaRPr>
          </a:p>
          <a:p>
            <a:r>
              <a:rPr lang="en-US" altLang="ja-JP" dirty="0" smtClean="0">
                <a:sym typeface="Wingdings" pitchFamily="2" charset="2"/>
              </a:rPr>
              <a:t>Unsuitable for interactive creation</a:t>
            </a:r>
          </a:p>
        </p:txBody>
      </p:sp>
      <p:sp>
        <p:nvSpPr>
          <p:cNvPr id="4" name="スライド番号プレースホルダ 3"/>
          <p:cNvSpPr>
            <a:spLocks noGrp="1"/>
          </p:cNvSpPr>
          <p:nvPr>
            <p:ph type="sldNum" sz="quarter" idx="12"/>
          </p:nvPr>
        </p:nvSpPr>
        <p:spPr/>
        <p:txBody>
          <a:bodyPr/>
          <a:lstStyle/>
          <a:p>
            <a:fld id="{BE387D97-BE28-4FFD-BA13-A9D9CEA3CCD0}" type="slidenum">
              <a:rPr lang="ja-JP" altLang="en-US" smtClean="0"/>
              <a:pPr/>
              <a:t>9</a:t>
            </a:fld>
            <a:endParaRPr lang="ja-JP" altLang="en-US" dirty="0"/>
          </a:p>
        </p:txBody>
      </p:sp>
      <p:pic>
        <p:nvPicPr>
          <p:cNvPr id="5" name="Picture 3"/>
          <p:cNvPicPr>
            <a:picLocks noChangeAspect="1" noChangeArrowheads="1"/>
          </p:cNvPicPr>
          <p:nvPr/>
        </p:nvPicPr>
        <p:blipFill>
          <a:blip r:embed="rId3" cstate="print">
            <a:clrChange>
              <a:clrFrom>
                <a:srgbClr val="FFFFFF"/>
              </a:clrFrom>
              <a:clrTo>
                <a:srgbClr val="FFFFFF">
                  <a:alpha val="0"/>
                </a:srgbClr>
              </a:clrTo>
            </a:clrChange>
          </a:blip>
          <a:stretch>
            <a:fillRect/>
          </a:stretch>
        </p:blipFill>
        <p:spPr bwMode="auto">
          <a:xfrm>
            <a:off x="127421" y="3145034"/>
            <a:ext cx="2646257" cy="2569809"/>
          </a:xfrm>
          <a:prstGeom prst="rect">
            <a:avLst/>
          </a:prstGeom>
          <a:noFill/>
          <a:ln>
            <a:noFill/>
          </a:ln>
        </p:spPr>
      </p:pic>
      <p:pic>
        <p:nvPicPr>
          <p:cNvPr id="6" name="Picture 4"/>
          <p:cNvPicPr>
            <a:picLocks noChangeAspect="1" noChangeArrowheads="1"/>
          </p:cNvPicPr>
          <p:nvPr/>
        </p:nvPicPr>
        <p:blipFill>
          <a:blip r:embed="rId4" cstate="print"/>
          <a:stretch>
            <a:fillRect/>
          </a:stretch>
        </p:blipFill>
        <p:spPr bwMode="auto">
          <a:xfrm>
            <a:off x="1547664" y="4665679"/>
            <a:ext cx="1120125" cy="1022114"/>
          </a:xfrm>
          <a:prstGeom prst="rect">
            <a:avLst/>
          </a:prstGeom>
          <a:noFill/>
          <a:ln w="28575">
            <a:solidFill>
              <a:schemeClr val="tx1">
                <a:lumMod val="65000"/>
                <a:lumOff val="35000"/>
              </a:schemeClr>
            </a:solidFill>
          </a:ln>
        </p:spPr>
      </p:pic>
      <p:pic>
        <p:nvPicPr>
          <p:cNvPr id="7" name="Picture 5"/>
          <p:cNvPicPr>
            <a:picLocks noChangeAspect="1" noChangeArrowheads="1"/>
          </p:cNvPicPr>
          <p:nvPr/>
        </p:nvPicPr>
        <p:blipFill>
          <a:blip r:embed="rId5" cstate="print">
            <a:clrChange>
              <a:clrFrom>
                <a:srgbClr val="FFFFFF"/>
              </a:clrFrom>
              <a:clrTo>
                <a:srgbClr val="FFFFFF">
                  <a:alpha val="0"/>
                </a:srgbClr>
              </a:clrTo>
            </a:clrChange>
          </a:blip>
          <a:stretch>
            <a:fillRect/>
          </a:stretch>
        </p:blipFill>
        <p:spPr bwMode="auto">
          <a:xfrm>
            <a:off x="4452994" y="3145034"/>
            <a:ext cx="2567278" cy="2520280"/>
          </a:xfrm>
          <a:prstGeom prst="rect">
            <a:avLst/>
          </a:prstGeom>
          <a:noFill/>
          <a:ln>
            <a:noFill/>
          </a:ln>
        </p:spPr>
      </p:pic>
      <p:pic>
        <p:nvPicPr>
          <p:cNvPr id="8" name="Picture 6"/>
          <p:cNvPicPr>
            <a:picLocks noChangeAspect="1" noChangeArrowheads="1"/>
          </p:cNvPicPr>
          <p:nvPr/>
        </p:nvPicPr>
        <p:blipFill>
          <a:blip r:embed="rId6" cstate="print"/>
          <a:stretch>
            <a:fillRect/>
          </a:stretch>
        </p:blipFill>
        <p:spPr bwMode="auto">
          <a:xfrm>
            <a:off x="5860150" y="4665679"/>
            <a:ext cx="1113124" cy="1008112"/>
          </a:xfrm>
          <a:prstGeom prst="rect">
            <a:avLst/>
          </a:prstGeom>
          <a:noFill/>
          <a:ln w="28575">
            <a:solidFill>
              <a:schemeClr val="tx1">
                <a:lumMod val="65000"/>
                <a:lumOff val="35000"/>
              </a:schemeClr>
            </a:solidFill>
          </a:ln>
        </p:spPr>
      </p:pic>
      <p:sp>
        <p:nvSpPr>
          <p:cNvPr id="11" name="テキスト ボックス 10"/>
          <p:cNvSpPr txBox="1"/>
          <p:nvPr/>
        </p:nvSpPr>
        <p:spPr>
          <a:xfrm>
            <a:off x="143508" y="2780928"/>
            <a:ext cx="2664296" cy="461665"/>
          </a:xfrm>
          <a:prstGeom prst="rect">
            <a:avLst/>
          </a:prstGeom>
          <a:noFill/>
        </p:spPr>
        <p:txBody>
          <a:bodyPr wrap="square" rtlCol="0">
            <a:spAutoFit/>
          </a:bodyPr>
          <a:lstStyle/>
          <a:p>
            <a:pPr algn="ctr"/>
            <a:r>
              <a:rPr lang="en-US" altLang="ja-JP" sz="2400" dirty="0" smtClean="0"/>
              <a:t>c</a:t>
            </a:r>
            <a:r>
              <a:rPr kumimoji="1" lang="en-US" altLang="ja-JP" sz="2400" dirty="0" smtClean="0"/>
              <a:t>oarse tetra-mesh</a:t>
            </a:r>
            <a:endParaRPr kumimoji="1" lang="ja-JP" altLang="en-US" sz="2400" dirty="0"/>
          </a:p>
        </p:txBody>
      </p:sp>
      <p:sp>
        <p:nvSpPr>
          <p:cNvPr id="17" name="テキスト ボックス 16"/>
          <p:cNvSpPr txBox="1"/>
          <p:nvPr/>
        </p:nvSpPr>
        <p:spPr>
          <a:xfrm>
            <a:off x="2555776" y="3613086"/>
            <a:ext cx="1440160" cy="461665"/>
          </a:xfrm>
          <a:prstGeom prst="rect">
            <a:avLst/>
          </a:prstGeom>
          <a:noFill/>
        </p:spPr>
        <p:txBody>
          <a:bodyPr wrap="square" rtlCol="0">
            <a:spAutoFit/>
          </a:bodyPr>
          <a:lstStyle/>
          <a:p>
            <a:r>
              <a:rPr lang="en-US" altLang="ja-JP" sz="2400" b="1" dirty="0" smtClean="0"/>
              <a:t>artifacts</a:t>
            </a:r>
            <a:endParaRPr kumimoji="1" lang="ja-JP" altLang="en-US" sz="2400" b="1" dirty="0"/>
          </a:p>
        </p:txBody>
      </p:sp>
      <p:sp>
        <p:nvSpPr>
          <p:cNvPr id="22" name="テキスト ボックス 21"/>
          <p:cNvSpPr txBox="1"/>
          <p:nvPr/>
        </p:nvSpPr>
        <p:spPr>
          <a:xfrm>
            <a:off x="4535753" y="2780928"/>
            <a:ext cx="2448272" cy="461665"/>
          </a:xfrm>
          <a:prstGeom prst="rect">
            <a:avLst/>
          </a:prstGeom>
          <a:noFill/>
        </p:spPr>
        <p:txBody>
          <a:bodyPr wrap="square" rtlCol="0">
            <a:spAutoFit/>
          </a:bodyPr>
          <a:lstStyle/>
          <a:p>
            <a:pPr algn="ctr"/>
            <a:r>
              <a:rPr lang="en-US" altLang="ja-JP" sz="2400" dirty="0" smtClean="0"/>
              <a:t>d</a:t>
            </a:r>
            <a:r>
              <a:rPr kumimoji="1" lang="en-US" altLang="ja-JP" sz="2400" dirty="0" smtClean="0"/>
              <a:t>ense tetra-mesh</a:t>
            </a:r>
            <a:endParaRPr kumimoji="1" lang="ja-JP" altLang="en-US" sz="2400" dirty="0"/>
          </a:p>
        </p:txBody>
      </p:sp>
      <p:cxnSp>
        <p:nvCxnSpPr>
          <p:cNvPr id="16" name="直線矢印コネクタ 15"/>
          <p:cNvCxnSpPr/>
          <p:nvPr/>
        </p:nvCxnSpPr>
        <p:spPr>
          <a:xfrm rot="5400000">
            <a:off x="2290672" y="4225602"/>
            <a:ext cx="841617" cy="48068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5" name="Picture 3" descr="C:\Users\kenshi\Pictures\fruits\persimmon\Persimmon-oliv2.jpg"/>
          <p:cNvPicPr>
            <a:picLocks noChangeAspect="1" noChangeArrowheads="1"/>
          </p:cNvPicPr>
          <p:nvPr/>
        </p:nvPicPr>
        <p:blipFill>
          <a:blip r:embed="rId7" cstate="print"/>
          <a:srcRect/>
          <a:stretch>
            <a:fillRect/>
          </a:stretch>
        </p:blipFill>
        <p:spPr bwMode="auto">
          <a:xfrm>
            <a:off x="7452320" y="1920898"/>
            <a:ext cx="1584176" cy="1441621"/>
          </a:xfrm>
          <a:prstGeom prst="rect">
            <a:avLst/>
          </a:prstGeom>
          <a:noFill/>
          <a:ln>
            <a:solidFill>
              <a:schemeClr val="tx1"/>
            </a:solidFill>
          </a:ln>
        </p:spPr>
      </p:pic>
      <p:sp>
        <p:nvSpPr>
          <p:cNvPr id="18" name="テキスト ボックス 17"/>
          <p:cNvSpPr txBox="1"/>
          <p:nvPr/>
        </p:nvSpPr>
        <p:spPr>
          <a:xfrm>
            <a:off x="7488324" y="1520788"/>
            <a:ext cx="1512168" cy="400110"/>
          </a:xfrm>
          <a:prstGeom prst="rect">
            <a:avLst/>
          </a:prstGeom>
          <a:noFill/>
        </p:spPr>
        <p:txBody>
          <a:bodyPr wrap="square" rtlCol="0">
            <a:spAutoFit/>
          </a:bodyPr>
          <a:lstStyle/>
          <a:p>
            <a:pPr algn="ctr"/>
            <a:r>
              <a:rPr lang="en-US" altLang="ja-JP" sz="2000" dirty="0" smtClean="0"/>
              <a:t>persimmon</a:t>
            </a:r>
            <a:endParaRPr kumimoji="1" lang="ja-JP" altLang="en-US" sz="2000" dirty="0"/>
          </a:p>
        </p:txBody>
      </p:sp>
      <p:sp>
        <p:nvSpPr>
          <p:cNvPr id="20" name="テキスト ボックス 19"/>
          <p:cNvSpPr txBox="1"/>
          <p:nvPr/>
        </p:nvSpPr>
        <p:spPr>
          <a:xfrm>
            <a:off x="2627784" y="4505635"/>
            <a:ext cx="2124236" cy="400110"/>
          </a:xfrm>
          <a:prstGeom prst="rect">
            <a:avLst/>
          </a:prstGeom>
          <a:noFill/>
        </p:spPr>
        <p:txBody>
          <a:bodyPr wrap="square" rtlCol="0">
            <a:spAutoFit/>
          </a:bodyPr>
          <a:lstStyle/>
          <a:p>
            <a:r>
              <a:rPr lang="en-US" altLang="ja-JP" sz="2000" dirty="0" smtClean="0"/>
              <a:t>memory: 3MB</a:t>
            </a:r>
          </a:p>
        </p:txBody>
      </p:sp>
      <p:sp>
        <p:nvSpPr>
          <p:cNvPr id="21" name="テキスト ボックス 20"/>
          <p:cNvSpPr txBox="1"/>
          <p:nvPr/>
        </p:nvSpPr>
        <p:spPr>
          <a:xfrm>
            <a:off x="6948264" y="4505635"/>
            <a:ext cx="2124236" cy="400110"/>
          </a:xfrm>
          <a:prstGeom prst="rect">
            <a:avLst/>
          </a:prstGeom>
          <a:noFill/>
        </p:spPr>
        <p:txBody>
          <a:bodyPr wrap="square" rtlCol="0">
            <a:spAutoFit/>
          </a:bodyPr>
          <a:lstStyle/>
          <a:p>
            <a:r>
              <a:rPr lang="en-US" altLang="ja-JP" sz="2000" dirty="0" smtClean="0"/>
              <a:t>memory: </a:t>
            </a:r>
            <a:r>
              <a:rPr lang="en-US" altLang="ja-JP" sz="2000" b="1" dirty="0" smtClean="0"/>
              <a:t>13.8MB</a:t>
            </a:r>
          </a:p>
        </p:txBody>
      </p:sp>
      <p:sp>
        <p:nvSpPr>
          <p:cNvPr id="24" name="テキスト ボックス 23"/>
          <p:cNvSpPr txBox="1"/>
          <p:nvPr/>
        </p:nvSpPr>
        <p:spPr>
          <a:xfrm>
            <a:off x="2627784" y="4829090"/>
            <a:ext cx="2124236" cy="400110"/>
          </a:xfrm>
          <a:prstGeom prst="rect">
            <a:avLst/>
          </a:prstGeom>
          <a:noFill/>
        </p:spPr>
        <p:txBody>
          <a:bodyPr wrap="square" rtlCol="0">
            <a:spAutoFit/>
          </a:bodyPr>
          <a:lstStyle/>
          <a:p>
            <a:r>
              <a:rPr kumimoji="1" lang="en-US" altLang="ja-JP" sz="2000" dirty="0" err="1" smtClean="0"/>
              <a:t>precomp</a:t>
            </a:r>
            <a:r>
              <a:rPr lang="en-US" altLang="ja-JP" sz="2000" dirty="0" smtClean="0"/>
              <a:t>: 9.5s</a:t>
            </a:r>
          </a:p>
        </p:txBody>
      </p:sp>
      <p:sp>
        <p:nvSpPr>
          <p:cNvPr id="25" name="テキスト ボックス 24"/>
          <p:cNvSpPr txBox="1"/>
          <p:nvPr/>
        </p:nvSpPr>
        <p:spPr>
          <a:xfrm>
            <a:off x="6948264" y="4829090"/>
            <a:ext cx="2124236" cy="400110"/>
          </a:xfrm>
          <a:prstGeom prst="rect">
            <a:avLst/>
          </a:prstGeom>
          <a:noFill/>
        </p:spPr>
        <p:txBody>
          <a:bodyPr wrap="square" rtlCol="0">
            <a:spAutoFit/>
          </a:bodyPr>
          <a:lstStyle/>
          <a:p>
            <a:r>
              <a:rPr kumimoji="1" lang="en-US" altLang="ja-JP" sz="2000" dirty="0" err="1" smtClean="0"/>
              <a:t>precomp</a:t>
            </a:r>
            <a:r>
              <a:rPr lang="en-US" altLang="ja-JP" sz="2000" dirty="0" smtClean="0"/>
              <a:t>: </a:t>
            </a:r>
            <a:r>
              <a:rPr lang="en-US" altLang="ja-JP" sz="2000" b="1" dirty="0" smtClean="0"/>
              <a:t>124s</a:t>
            </a:r>
          </a:p>
        </p:txBody>
      </p:sp>
      <p:sp>
        <p:nvSpPr>
          <p:cNvPr id="26" name="テキスト ボックス 25"/>
          <p:cNvSpPr txBox="1"/>
          <p:nvPr/>
        </p:nvSpPr>
        <p:spPr>
          <a:xfrm>
            <a:off x="2627784" y="5157192"/>
            <a:ext cx="2124236" cy="400110"/>
          </a:xfrm>
          <a:prstGeom prst="rect">
            <a:avLst/>
          </a:prstGeom>
          <a:noFill/>
        </p:spPr>
        <p:txBody>
          <a:bodyPr wrap="square" rtlCol="0">
            <a:spAutoFit/>
          </a:bodyPr>
          <a:lstStyle/>
          <a:p>
            <a:r>
              <a:rPr kumimoji="1" lang="en-US" altLang="ja-JP" sz="2000" dirty="0" smtClean="0"/>
              <a:t>cutting: 1.1s</a:t>
            </a:r>
            <a:endParaRPr kumimoji="1" lang="ja-JP" altLang="en-US" sz="2000" dirty="0"/>
          </a:p>
        </p:txBody>
      </p:sp>
      <p:sp>
        <p:nvSpPr>
          <p:cNvPr id="27" name="テキスト ボックス 26"/>
          <p:cNvSpPr txBox="1"/>
          <p:nvPr/>
        </p:nvSpPr>
        <p:spPr>
          <a:xfrm>
            <a:off x="6948264" y="5157192"/>
            <a:ext cx="2124236" cy="400110"/>
          </a:xfrm>
          <a:prstGeom prst="rect">
            <a:avLst/>
          </a:prstGeom>
          <a:noFill/>
        </p:spPr>
        <p:txBody>
          <a:bodyPr wrap="square" rtlCol="0">
            <a:spAutoFit/>
          </a:bodyPr>
          <a:lstStyle/>
          <a:p>
            <a:r>
              <a:rPr kumimoji="1" lang="en-US" altLang="ja-JP" sz="2000" dirty="0" smtClean="0"/>
              <a:t>cutting: 3.4s</a:t>
            </a:r>
            <a:endParaRPr kumimoji="1" lang="ja-JP" alt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7" grpId="1"/>
      <p:bldP spid="22" grpId="0"/>
      <p:bldP spid="18" grpId="0"/>
      <p:bldP spid="20" grpId="0"/>
      <p:bldP spid="21" grpId="0"/>
      <p:bldP spid="24" grpId="0"/>
      <p:bldP spid="25" grpId="0"/>
      <p:bldP spid="26" grpId="0"/>
      <p:bldP spid="27" grpId="0"/>
    </p:bld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9899</TotalTime>
  <Words>2741</Words>
  <Application>Microsoft Office PowerPoint</Application>
  <PresentationFormat>画面に合わせる (4:3)</PresentationFormat>
  <Paragraphs>403</Paragraphs>
  <Slides>34</Slides>
  <Notes>29</Notes>
  <HiddenSlides>0</HiddenSlides>
  <MMClips>6</MMClips>
  <ScaleCrop>false</ScaleCrop>
  <HeadingPairs>
    <vt:vector size="4" baseType="variant">
      <vt:variant>
        <vt:lpstr>テーマ</vt:lpstr>
      </vt:variant>
      <vt:variant>
        <vt:i4>1</vt:i4>
      </vt:variant>
      <vt:variant>
        <vt:lpstr>スライド タイトル</vt:lpstr>
      </vt:variant>
      <vt:variant>
        <vt:i4>34</vt:i4>
      </vt:variant>
    </vt:vector>
  </HeadingPairs>
  <TitlesOfParts>
    <vt:vector size="35" baseType="lpstr">
      <vt:lpstr>Office テーマ</vt:lpstr>
      <vt:lpstr>Volumetric Modeling with Diffusion Surfaces</vt:lpstr>
      <vt:lpstr>Motivation</vt:lpstr>
      <vt:lpstr>Volumetric modeling is hard</vt:lpstr>
      <vt:lpstr>Previous approach: texture synthesis</vt:lpstr>
      <vt:lpstr>Our goal:     Direct control over global structures</vt:lpstr>
      <vt:lpstr>Definition of Diffusion Surfaces</vt:lpstr>
      <vt:lpstr>Diffusion Curves [Orzan 2008]</vt:lpstr>
      <vt:lpstr>Diffusion Surfaces</vt:lpstr>
      <vt:lpstr>3D Poisson eq. is expensive to solve!</vt:lpstr>
      <vt:lpstr>Replace Poisson eq. with PMVC</vt:lpstr>
      <vt:lpstr>Color diffusion using PMVC (in 2D)</vt:lpstr>
      <vt:lpstr>Color diffusion using PMVC (in 2D)</vt:lpstr>
      <vt:lpstr>Color diffusion using PMVC (in 2D)</vt:lpstr>
      <vt:lpstr>Color diffusion using PMVC (in 3D)</vt:lpstr>
      <vt:lpstr>Comparison</vt:lpstr>
      <vt:lpstr>Interface for creating Diffusion Surfaces</vt:lpstr>
      <vt:lpstr>How to model fruit &amp; vegetables?</vt:lpstr>
      <vt:lpstr>Two types of rotational symmetry</vt:lpstr>
      <vt:lpstr>3D modeling workflow</vt:lpstr>
      <vt:lpstr>Results</vt:lpstr>
      <vt:lpstr>Apple</vt:lpstr>
      <vt:lpstr>Strawberry</vt:lpstr>
      <vt:lpstr>Kiwi</vt:lpstr>
      <vt:lpstr>Bell pepper</vt:lpstr>
      <vt:lpstr>Cucumber</vt:lpstr>
      <vt:lpstr>Okra</vt:lpstr>
      <vt:lpstr>Fruit bowl</vt:lpstr>
      <vt:lpstr>Other than fruit &amp; vegetables</vt:lpstr>
      <vt:lpstr>Limitations</vt:lpstr>
      <vt:lpstr>Future work</vt:lpstr>
      <vt:lpstr>Future work</vt:lpstr>
      <vt:lpstr>Conclusion</vt:lpstr>
      <vt:lpstr>Acknowledgements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Volumetric Modeling with Diffusion Surfaces</dc:title>
  <dc:creator>kenshi</dc:creator>
  <cp:lastModifiedBy>kenshi</cp:lastModifiedBy>
  <cp:revision>1348</cp:revision>
  <dcterms:created xsi:type="dcterms:W3CDTF">2010-11-19T11:21:02Z</dcterms:created>
  <dcterms:modified xsi:type="dcterms:W3CDTF">2014-07-31T10:07:20Z</dcterms:modified>
</cp:coreProperties>
</file>